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3" r:id="rId1"/>
  </p:sldMasterIdLst>
  <p:notesMasterIdLst>
    <p:notesMasterId r:id="rId38"/>
  </p:notesMasterIdLst>
  <p:handoutMasterIdLst>
    <p:handoutMasterId r:id="rId39"/>
  </p:handoutMasterIdLst>
  <p:sldIdLst>
    <p:sldId id="256" r:id="rId2"/>
    <p:sldId id="551" r:id="rId3"/>
    <p:sldId id="550" r:id="rId4"/>
    <p:sldId id="552" r:id="rId5"/>
    <p:sldId id="553" r:id="rId6"/>
    <p:sldId id="555" r:id="rId7"/>
    <p:sldId id="581" r:id="rId8"/>
    <p:sldId id="556" r:id="rId9"/>
    <p:sldId id="557" r:id="rId10"/>
    <p:sldId id="582" r:id="rId11"/>
    <p:sldId id="558" r:id="rId12"/>
    <p:sldId id="559" r:id="rId13"/>
    <p:sldId id="590" r:id="rId14"/>
    <p:sldId id="591" r:id="rId15"/>
    <p:sldId id="561" r:id="rId16"/>
    <p:sldId id="562" r:id="rId17"/>
    <p:sldId id="563" r:id="rId18"/>
    <p:sldId id="592" r:id="rId19"/>
    <p:sldId id="593" r:id="rId20"/>
    <p:sldId id="594" r:id="rId21"/>
    <p:sldId id="583" r:id="rId22"/>
    <p:sldId id="595" r:id="rId23"/>
    <p:sldId id="585" r:id="rId24"/>
    <p:sldId id="586" r:id="rId25"/>
    <p:sldId id="587" r:id="rId26"/>
    <p:sldId id="589" r:id="rId27"/>
    <p:sldId id="578" r:id="rId28"/>
    <p:sldId id="569" r:id="rId29"/>
    <p:sldId id="570" r:id="rId30"/>
    <p:sldId id="571" r:id="rId31"/>
    <p:sldId id="574" r:id="rId32"/>
    <p:sldId id="579" r:id="rId33"/>
    <p:sldId id="580" r:id="rId34"/>
    <p:sldId id="596" r:id="rId35"/>
    <p:sldId id="577" r:id="rId36"/>
    <p:sldId id="532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83B8"/>
    <a:srgbClr val="0E9CDE"/>
    <a:srgbClr val="FFFFFF"/>
    <a:srgbClr val="0B7BAD"/>
    <a:srgbClr val="EDF5FD"/>
    <a:srgbClr val="E2F5FE"/>
    <a:srgbClr val="EBF9EC"/>
    <a:srgbClr val="F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83756" autoAdjust="0"/>
  </p:normalViewPr>
  <p:slideViewPr>
    <p:cSldViewPr>
      <p:cViewPr varScale="1">
        <p:scale>
          <a:sx n="74" d="100"/>
          <a:sy n="74" d="100"/>
        </p:scale>
        <p:origin x="-1392" y="-90"/>
      </p:cViewPr>
      <p:guideLst>
        <p:guide orient="horz" pos="2160"/>
        <p:guide orient="horz" pos="307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432E5353-F470-4CF4-B364-9BEB68DE1F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3531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980B94A9-9180-4A8E-87AA-CBEE5593F0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4395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  <a:pPr>
                <a:defRPr/>
              </a:pPr>
              <a:t>12</a:t>
            </a:fld>
            <a:endParaRPr lang="en-US" altLang="zh-CN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eaLnBrk="1" hangingPunct="1"/>
            <a:r>
              <a:rPr lang="zh-CN" altLang="en-US" dirty="0" smtClean="0">
                <a:ea typeface="宋体" charset="-122"/>
              </a:rPr>
              <a:t>先设置第二个盒子浮动，再设置两个盒子相对定位偏移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xxxxxxx</a:t>
            </a:r>
            <a:endParaRPr lang="zh-CN" altLang="en-US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先说明图中绝对定位的含义，然后按照图示的顺序演示例子并讲解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2CD08B-D38A-46D8-B8F0-B146865F4D6D}" type="slidenum">
              <a:rPr lang="zh-CN" altLang="en-US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en-US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  <a:pPr>
                <a:defRPr/>
              </a:pPr>
              <a:t>18</a:t>
            </a:fld>
            <a:endParaRPr lang="en-US" altLang="zh-CN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教员演示最终的显示效果</a:t>
            </a:r>
          </a:p>
          <a:p>
            <a:pPr eaLnBrk="1" hangingPunct="1"/>
            <a:endParaRPr lang="en-US" altLang="zh-CN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xxxxxxx</a:t>
            </a:r>
            <a:endParaRPr lang="zh-CN" altLang="en-US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回顾：上次课的教学内容和学员已学过的相关技术内容</a:t>
            </a:r>
            <a:endParaRPr lang="en-US" altLang="zh-CN" dirty="0" smtClean="0"/>
          </a:p>
          <a:p>
            <a:r>
              <a:rPr lang="zh-CN" altLang="en-US" dirty="0" smtClean="0"/>
              <a:t>作业点评：点评作业的提交情况和共性问题，目的是给学员作业反馈以促进学员完成作业的积极性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</a:t>
            </a:r>
            <a:r>
              <a:rPr lang="zh-CN" altLang="en-US" smtClean="0"/>
              <a:t>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xxxxxxx</a:t>
            </a:r>
            <a:endParaRPr lang="zh-CN" altLang="en-US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xxxxxxx</a:t>
            </a:r>
            <a:endParaRPr lang="zh-CN" altLang="en-US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教学指导；</a:t>
            </a:r>
            <a:endParaRPr lang="en-US" altLang="zh-CN" smtClean="0">
              <a:ea typeface="宋体" charset="-122"/>
            </a:endParaRPr>
          </a:p>
          <a:p>
            <a:r>
              <a:rPr lang="zh-CN" altLang="en-US" smtClean="0">
                <a:ea typeface="宋体" charset="-122"/>
              </a:rPr>
              <a:t>总结部分</a:t>
            </a:r>
            <a:r>
              <a:rPr lang="zh-CN" altLang="zh-CN" smtClean="0">
                <a:ea typeface="宋体" charset="-122"/>
              </a:rPr>
              <a:t>主要达到以下几个目的：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1</a:t>
            </a:r>
            <a:r>
              <a:rPr lang="zh-CN" altLang="en-US" smtClean="0">
                <a:ea typeface="宋体" charset="-122"/>
              </a:rPr>
              <a:t>、</a:t>
            </a:r>
            <a:r>
              <a:rPr lang="zh-CN" altLang="zh-CN" b="1" smtClean="0">
                <a:ea typeface="宋体" charset="-122"/>
              </a:rPr>
              <a:t>回顾内容</a:t>
            </a:r>
            <a:r>
              <a:rPr lang="zh-CN" altLang="en-US" b="1" smtClean="0">
                <a:ea typeface="宋体" charset="-122"/>
              </a:rPr>
              <a:t>。</a:t>
            </a:r>
            <a:r>
              <a:rPr lang="zh-CN" altLang="en-US" smtClean="0">
                <a:solidFill>
                  <a:srgbClr val="C00000"/>
                </a:solidFill>
                <a:ea typeface="宋体" charset="-122"/>
              </a:rPr>
              <a:t>注意与</a:t>
            </a:r>
            <a:r>
              <a:rPr lang="zh-CN" altLang="zh-CN" smtClean="0">
                <a:solidFill>
                  <a:srgbClr val="C00000"/>
                </a:solidFill>
                <a:ea typeface="宋体" charset="-122"/>
              </a:rPr>
              <a:t>与</a:t>
            </a:r>
            <a:r>
              <a:rPr lang="zh-CN" altLang="en-US" smtClean="0">
                <a:solidFill>
                  <a:srgbClr val="C00000"/>
                </a:solidFill>
                <a:ea typeface="宋体" charset="-122"/>
              </a:rPr>
              <a:t>本章任务和目标</a:t>
            </a:r>
            <a:r>
              <a:rPr lang="zh-CN" altLang="zh-CN" smtClean="0">
                <a:solidFill>
                  <a:srgbClr val="C00000"/>
                </a:solidFill>
                <a:ea typeface="宋体" charset="-122"/>
              </a:rPr>
              <a:t>不一样。</a:t>
            </a:r>
            <a:r>
              <a:rPr lang="zh-CN" altLang="en-US" smtClean="0">
                <a:solidFill>
                  <a:srgbClr val="C00000"/>
                </a:solidFill>
                <a:ea typeface="宋体" charset="-122"/>
              </a:rPr>
              <a:t>本章任务和目标是</a:t>
            </a:r>
            <a:r>
              <a:rPr lang="zh-CN" altLang="zh-CN" smtClean="0">
                <a:ea typeface="宋体" charset="-122"/>
              </a:rPr>
              <a:t>是强调</a:t>
            </a:r>
            <a:r>
              <a:rPr lang="zh-CN" altLang="en-US" smtClean="0">
                <a:ea typeface="宋体" charset="-122"/>
              </a:rPr>
              <a:t>内容概貌，学到技术，告知要学习什么；总结时，</a:t>
            </a:r>
            <a:r>
              <a:rPr lang="zh-CN" altLang="zh-CN" smtClean="0">
                <a:ea typeface="宋体" charset="-122"/>
              </a:rPr>
              <a:t>要格外强调观点，把每一</a:t>
            </a:r>
            <a:r>
              <a:rPr lang="zh-CN" altLang="en-US" smtClean="0">
                <a:ea typeface="宋体" charset="-122"/>
              </a:rPr>
              <a:t>个知识点</a:t>
            </a:r>
            <a:r>
              <a:rPr lang="zh-CN" altLang="zh-CN" smtClean="0">
                <a:ea typeface="宋体" charset="-122"/>
              </a:rPr>
              <a:t>的观点</a:t>
            </a:r>
            <a:r>
              <a:rPr lang="zh-CN" altLang="en-US" smtClean="0">
                <a:ea typeface="宋体" charset="-122"/>
              </a:rPr>
              <a:t>结论</a:t>
            </a:r>
            <a:r>
              <a:rPr lang="zh-CN" altLang="zh-CN" smtClean="0">
                <a:ea typeface="宋体" charset="-122"/>
              </a:rPr>
              <a:t>都尽量突出出来。</a:t>
            </a:r>
            <a:endParaRPr lang="en-US" altLang="zh-CN" smtClean="0">
              <a:solidFill>
                <a:srgbClr val="C00000"/>
              </a:solidFill>
              <a:ea typeface="宋体" charset="-122"/>
            </a:endParaRPr>
          </a:p>
          <a:p>
            <a:r>
              <a:rPr lang="en-US" altLang="zh-CN" b="1" smtClean="0">
                <a:ea typeface="宋体" charset="-122"/>
              </a:rPr>
              <a:t>2</a:t>
            </a:r>
            <a:r>
              <a:rPr lang="zh-CN" altLang="en-US" b="1" smtClean="0">
                <a:ea typeface="宋体" charset="-122"/>
              </a:rPr>
              <a:t>、</a:t>
            </a:r>
            <a:r>
              <a:rPr lang="zh-CN" altLang="zh-CN" b="1" smtClean="0">
                <a:ea typeface="宋体" charset="-122"/>
              </a:rPr>
              <a:t>整理逻辑</a:t>
            </a:r>
            <a:r>
              <a:rPr lang="zh-CN" altLang="en-US" b="1" smtClean="0">
                <a:ea typeface="宋体" charset="-122"/>
              </a:rPr>
              <a:t>。</a:t>
            </a:r>
            <a:r>
              <a:rPr lang="zh-CN" altLang="zh-CN" smtClean="0">
                <a:ea typeface="宋体" charset="-122"/>
              </a:rPr>
              <a:t>还应该把观点之间的逻辑联系梳理出来</a:t>
            </a:r>
            <a:r>
              <a:rPr lang="zh-CN" altLang="en-US" smtClean="0">
                <a:ea typeface="宋体" charset="-122"/>
              </a:rPr>
              <a:t>。</a:t>
            </a:r>
            <a:r>
              <a:rPr lang="zh-CN" altLang="zh-CN" smtClean="0">
                <a:ea typeface="宋体" charset="-122"/>
              </a:rPr>
              <a:t>从而使</a:t>
            </a:r>
            <a:r>
              <a:rPr lang="zh-CN" altLang="en-US" smtClean="0">
                <a:ea typeface="宋体" charset="-122"/>
              </a:rPr>
              <a:t>知识</a:t>
            </a:r>
            <a:r>
              <a:rPr lang="zh-CN" altLang="zh-CN" smtClean="0">
                <a:ea typeface="宋体" charset="-122"/>
              </a:rPr>
              <a:t>系统化、逻辑化。要帮助</a:t>
            </a:r>
            <a:r>
              <a:rPr lang="zh-CN" altLang="en-US" smtClean="0">
                <a:ea typeface="宋体" charset="-122"/>
              </a:rPr>
              <a:t>学员</a:t>
            </a:r>
            <a:r>
              <a:rPr lang="zh-CN" altLang="zh-CN" smtClean="0">
                <a:ea typeface="宋体" charset="-122"/>
              </a:rPr>
              <a:t>整清逻辑是总结的一大任务</a:t>
            </a:r>
            <a:r>
              <a:rPr lang="zh-CN" altLang="en-US" smtClean="0">
                <a:ea typeface="宋体" charset="-122"/>
              </a:rPr>
              <a:t>。</a:t>
            </a: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B0B1C-76B9-403A-B144-E528BFF32123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charset="-122"/>
            </a:endParaRPr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3BBD2A-66B5-41A4-AA5B-C5FB9B53B1A0}" type="slidenum">
              <a:rPr lang="zh-CN" altLang="en-US" smtClean="0">
                <a:latin typeface="Calibri" pitchFamily="34" charset="0"/>
              </a:rPr>
              <a:pPr>
                <a:defRPr/>
              </a:pPr>
              <a:t>36</a:t>
            </a:fld>
            <a:endParaRPr lang="zh-CN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依次设置第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个盒子和第三个盒子偏移，分别查看偏移效果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同理，设置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right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为正值，元素往左移动，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bottom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设置正值，元素往上移动。负值则往与正值相反的方向移动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s1--面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57875" y="6000750"/>
            <a:ext cx="2492375" cy="6826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ts val="1600"/>
              </a:lnSpc>
              <a:defRPr/>
            </a:pPr>
            <a:r>
              <a:rPr lang="en-US" altLang="zh-CN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ACCP8.0</a:t>
            </a:r>
          </a:p>
          <a:p>
            <a:pPr>
              <a:lnSpc>
                <a:spcPts val="1500"/>
              </a:lnSpc>
              <a:defRPr/>
            </a:pP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职业教育研究院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500"/>
              </a:lnSpc>
              <a:defRPr/>
            </a:pP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北京阿博泰克北大青鸟信息技术有限公司</a:t>
            </a:r>
          </a:p>
        </p:txBody>
      </p:sp>
      <p:pic>
        <p:nvPicPr>
          <p:cNvPr id="6" name="图片 13" descr="彩色1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14313"/>
            <a:ext cx="18335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13"/>
          <p:cNvGrpSpPr>
            <a:grpSpLocks/>
          </p:cNvGrpSpPr>
          <p:nvPr userDrawn="1"/>
        </p:nvGrpSpPr>
        <p:grpSpPr bwMode="auto">
          <a:xfrm>
            <a:off x="7715250" y="1747838"/>
            <a:ext cx="576263" cy="677862"/>
            <a:chOff x="7786710" y="1500174"/>
            <a:chExt cx="576891" cy="677108"/>
          </a:xfrm>
        </p:grpSpPr>
        <p:sp>
          <p:nvSpPr>
            <p:cNvPr id="8" name="圆角矩形 7"/>
            <p:cNvSpPr/>
            <p:nvPr/>
          </p:nvSpPr>
          <p:spPr>
            <a:xfrm>
              <a:off x="7858226" y="1642890"/>
              <a:ext cx="429092" cy="42814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9" name="组合 14"/>
            <p:cNvGrpSpPr>
              <a:grpSpLocks/>
            </p:cNvGrpSpPr>
            <p:nvPr/>
          </p:nvGrpSpPr>
          <p:grpSpPr bwMode="auto">
            <a:xfrm>
              <a:off x="7786710" y="1500174"/>
              <a:ext cx="576891" cy="677108"/>
              <a:chOff x="7572396" y="1500174"/>
              <a:chExt cx="576891" cy="677108"/>
            </a:xfrm>
          </p:grpSpPr>
          <p:sp>
            <p:nvSpPr>
              <p:cNvPr id="10" name="矩形 16"/>
              <p:cNvSpPr>
                <a:spLocks noChangeArrowheads="1"/>
              </p:cNvSpPr>
              <p:nvPr/>
            </p:nvSpPr>
            <p:spPr bwMode="auto">
              <a:xfrm>
                <a:off x="7572396" y="1500174"/>
                <a:ext cx="429092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8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s</a:t>
                </a:r>
                <a:endParaRPr lang="zh-CN" altLang="en-US" sz="3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矩形 17"/>
              <p:cNvSpPr>
                <a:spLocks noChangeArrowheads="1"/>
              </p:cNvSpPr>
              <p:nvPr/>
            </p:nvSpPr>
            <p:spPr bwMode="auto">
              <a:xfrm>
                <a:off x="7786943" y="1774506"/>
                <a:ext cx="362344" cy="3678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en-US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85800" y="2105028"/>
            <a:ext cx="7772400" cy="1470025"/>
          </a:xfrm>
          <a:noFill/>
        </p:spPr>
        <p:txBody>
          <a:bodyPr>
            <a:normAutofit/>
          </a:bodyPr>
          <a:lstStyle>
            <a:lvl1pPr algn="ctr">
              <a:defRPr sz="4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714348" y="3605226"/>
            <a:ext cx="7786742" cy="1752600"/>
          </a:xfrm>
        </p:spPr>
        <p:txBody>
          <a:bodyPr/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6C0E6-A1EF-4CA3-B26A-DF8A786CE22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081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B4BE5-D092-4495-A09A-2D6F03BC5DDF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37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07213" y="80963"/>
            <a:ext cx="2057400" cy="64436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35013" y="80963"/>
            <a:ext cx="6019800" cy="64436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93397-9708-4655-9073-74EA3DAA010A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10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5" y="285728"/>
            <a:ext cx="4606927" cy="523220"/>
          </a:xfrm>
          <a:solidFill>
            <a:schemeClr val="bg1"/>
          </a:solidFill>
        </p:spPr>
        <p:txBody>
          <a:bodyPr>
            <a:spAutoFit/>
          </a:bodyPr>
          <a:lstStyle>
            <a:lvl1pPr>
              <a:defRPr sz="2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645398" cy="5143536"/>
          </a:xfrm>
        </p:spPr>
        <p:txBody>
          <a:bodyPr/>
          <a:lstStyle>
            <a:lvl1pPr>
              <a:buSzPct val="100000"/>
              <a:buFont typeface="Wingdings" pitchFamily="2" charset="2"/>
              <a:buChar char="n"/>
              <a:defRPr b="1">
                <a:latin typeface="+mn-lt"/>
              </a:defRPr>
            </a:lvl1pPr>
            <a:lvl2pPr>
              <a:buSzPct val="100000"/>
              <a:buFont typeface="Wingdings" pitchFamily="2" charset="2"/>
              <a:buChar char="u"/>
              <a:defRPr b="1">
                <a:latin typeface="+mn-lt"/>
              </a:defRPr>
            </a:lvl2pPr>
            <a:lvl3pPr>
              <a:buClr>
                <a:srgbClr val="0E9CDE"/>
              </a:buClr>
              <a:buSzPct val="85000"/>
              <a:buFont typeface="Wingdings" pitchFamily="2" charset="2"/>
              <a:buChar char="Ø"/>
              <a:defRPr b="1">
                <a:latin typeface="+mn-lt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dirty="0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88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8756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28756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165D9-76F1-4755-9FB3-14C2E7327BC1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20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97425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74C98-6FAA-4F31-9F8E-0B307B7B799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79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94D5A-F44E-47C7-9A5C-2CE1BCD8BE8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071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107BC-187B-476F-AF9E-59C6E55DAB0B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25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D7C20-DB91-4AC0-8868-E44FC71E4678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83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C21C5-890B-4AB1-BB34-93DB2740AA23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01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FECF5-2F10-483B-BC1F-AFE6A2FA59CF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71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569913"/>
            <a:ext cx="9144000" cy="1587"/>
          </a:xfrm>
          <a:prstGeom prst="line">
            <a:avLst/>
          </a:prstGeom>
          <a:ln w="28575">
            <a:solidFill>
              <a:srgbClr val="0E9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214438"/>
            <a:ext cx="7931150" cy="531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86250" y="295275"/>
            <a:ext cx="4678363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38963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fld id="{FFF4A9D7-F7DB-4B37-9E46-134EFB12EB74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470" r:id="rId2"/>
    <p:sldLayoutId id="2147484471" r:id="rId3"/>
    <p:sldLayoutId id="2147484472" r:id="rId4"/>
    <p:sldLayoutId id="2147484473" r:id="rId5"/>
    <p:sldLayoutId id="2147484474" r:id="rId6"/>
    <p:sldLayoutId id="2147484475" r:id="rId7"/>
    <p:sldLayoutId id="2147484476" r:id="rId8"/>
    <p:sldLayoutId id="2147484477" r:id="rId9"/>
    <p:sldLayoutId id="2147484478" r:id="rId10"/>
    <p:sldLayoutId id="214748447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zh-CN" altLang="en-US" sz="2800" b="1" dirty="0">
          <a:solidFill>
            <a:srgbClr val="121F55"/>
          </a:solidFill>
          <a:latin typeface="微软雅黑" pitchFamily="34" charset="-122"/>
          <a:ea typeface="微软雅黑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itchFamily="2" charset="2"/>
        <a:buChar char="n"/>
        <a:defRPr sz="26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itchFamily="2" charset="2"/>
        <a:buChar char="u"/>
        <a:defRPr sz="24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85000"/>
        <a:buFont typeface="Wingdings" pitchFamily="2" charset="2"/>
        <a:buChar char="Ø"/>
        <a:defRPr sz="20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Ø"/>
        <a:defRPr sz="2000" b="1">
          <a:solidFill>
            <a:schemeClr val="tx1"/>
          </a:solidFill>
          <a:latin typeface="+mn-lt"/>
          <a:ea typeface="楷体_GB2312" pitchFamily="49" charset="-122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  <a:cs typeface="楷体_GB231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800100" y="2643188"/>
            <a:ext cx="7772400" cy="78581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dirty="0" smtClean="0"/>
              <a:t>第</a:t>
            </a:r>
            <a:r>
              <a:rPr lang="zh-CN" altLang="en-US" dirty="0" smtClean="0"/>
              <a:t>八</a:t>
            </a:r>
            <a:r>
              <a:rPr dirty="0" smtClean="0"/>
              <a:t>章</a:t>
            </a:r>
            <a:r>
              <a:rPr lang="zh-CN" altLang="en-US" dirty="0" smtClean="0"/>
              <a:t> 定位</a:t>
            </a:r>
            <a:r>
              <a:rPr lang="zh-CN" altLang="en-US" dirty="0"/>
              <a:t>网页元素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1143000" y="3481291"/>
            <a:ext cx="7143750" cy="1587"/>
          </a:xfrm>
          <a:prstGeom prst="line">
            <a:avLst/>
          </a:prstGeom>
          <a:ln w="19050">
            <a:solidFill>
              <a:srgbClr val="0E9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6732240" y="70285"/>
            <a:ext cx="2232372" cy="954107"/>
          </a:xfrm>
        </p:spPr>
        <p:txBody>
          <a:bodyPr/>
          <a:lstStyle/>
          <a:p>
            <a:r>
              <a:rPr lang="zh-CN" altLang="en-US" dirty="0" smtClean="0"/>
              <a:t>偏移量方向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left</a:t>
            </a:r>
            <a:r>
              <a:rPr lang="zh-CN" altLang="zh-CN" dirty="0"/>
              <a:t>和</a:t>
            </a:r>
            <a:r>
              <a:rPr lang="en-US" altLang="zh-CN" dirty="0"/>
              <a:t>top</a:t>
            </a:r>
            <a:r>
              <a:rPr lang="zh-CN" altLang="zh-CN" dirty="0"/>
              <a:t>正、负取值的方向</a:t>
            </a:r>
            <a:endParaRPr lang="zh-CN" altLang="en-US" dirty="0" smtClean="0"/>
          </a:p>
        </p:txBody>
      </p:sp>
      <p:pic>
        <p:nvPicPr>
          <p:cNvPr id="4098" name="Picture 2" descr="C:\Users\yaling.he\Desktop\Chapter08 截图\Chapter08 截图\图8.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12" y="1862628"/>
            <a:ext cx="646525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10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02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436096" y="285728"/>
            <a:ext cx="3528516" cy="523220"/>
          </a:xfrm>
        </p:spPr>
        <p:txBody>
          <a:bodyPr/>
          <a:lstStyle/>
          <a:p>
            <a:r>
              <a:rPr lang="zh-CN" altLang="en-US" smtClean="0"/>
              <a:t>相对定位元素的规律</a:t>
            </a:r>
            <a:endParaRPr lang="zh-CN" altLang="en-US" dirty="0" smtClean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设置相对定位的盒子会相对它</a:t>
            </a:r>
            <a:r>
              <a:rPr lang="zh-CN" altLang="en-US" dirty="0">
                <a:solidFill>
                  <a:srgbClr val="FF0000"/>
                </a:solidFill>
              </a:rPr>
              <a:t>原来的位置</a:t>
            </a:r>
            <a:r>
              <a:rPr lang="zh-CN" altLang="en-US" dirty="0"/>
              <a:t>，通过指定偏移，到达新的</a:t>
            </a:r>
            <a:r>
              <a:rPr lang="zh-CN" altLang="en-US" dirty="0" smtClean="0"/>
              <a:t>位置</a:t>
            </a:r>
            <a:endParaRPr lang="zh-CN" altLang="en-US" dirty="0"/>
          </a:p>
          <a:p>
            <a:r>
              <a:rPr lang="zh-CN" altLang="en-US" dirty="0" smtClean="0"/>
              <a:t>设置</a:t>
            </a:r>
            <a:r>
              <a:rPr lang="zh-CN" altLang="en-US" dirty="0"/>
              <a:t>相对定位的盒子仍在标准文档流中，它对父级盒子和相邻的盒子都没有任何</a:t>
            </a:r>
            <a:r>
              <a:rPr lang="zh-CN" altLang="en-US" dirty="0" smtClean="0"/>
              <a:t>影响</a:t>
            </a:r>
            <a:endParaRPr lang="zh-CN" altLang="en-US" dirty="0"/>
          </a:p>
          <a:p>
            <a:r>
              <a:rPr lang="zh-CN" altLang="en-US" dirty="0" smtClean="0"/>
              <a:t>设置</a:t>
            </a:r>
            <a:r>
              <a:rPr lang="zh-CN" altLang="en-US" dirty="0"/>
              <a:t>相对定位的盒子原来的位置会</a:t>
            </a:r>
            <a:r>
              <a:rPr lang="zh-CN" altLang="en-US" dirty="0">
                <a:solidFill>
                  <a:srgbClr val="FF0000"/>
                </a:solidFill>
              </a:rPr>
              <a:t>被保留</a:t>
            </a:r>
            <a:r>
              <a:rPr lang="zh-CN" altLang="en-US" dirty="0" smtClean="0"/>
              <a:t>下来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11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96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浮动元素设置相对定位</a:t>
            </a:r>
            <a:endParaRPr lang="zh-CN" altLang="en-US" dirty="0" smtClean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设置第二个盒子右浮动，再设置第一、第二盒子相对定位</a:t>
            </a:r>
            <a:endParaRPr lang="zh-CN" altLang="en-US" dirty="0" smtClean="0"/>
          </a:p>
        </p:txBody>
      </p:sp>
      <p:sp>
        <p:nvSpPr>
          <p:cNvPr id="506884" name="AutoShape 4"/>
          <p:cNvSpPr>
            <a:spLocks noChangeArrowheads="1"/>
          </p:cNvSpPr>
          <p:nvPr/>
        </p:nvSpPr>
        <p:spPr bwMode="auto">
          <a:xfrm>
            <a:off x="1285852" y="2545059"/>
            <a:ext cx="3929090" cy="2169825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2844" y="2428868"/>
            <a:ext cx="1000132" cy="414475"/>
            <a:chOff x="1000100" y="2528843"/>
            <a:chExt cx="1000132" cy="414475"/>
          </a:xfrm>
        </p:grpSpPr>
        <p:pic>
          <p:nvPicPr>
            <p:cNvPr id="15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cxnSp>
        <p:nvCxnSpPr>
          <p:cNvPr id="18" name="直接箭头连接符 17"/>
          <p:cNvCxnSpPr>
            <a:stCxn id="506884" idx="3"/>
          </p:cNvCxnSpPr>
          <p:nvPr/>
        </p:nvCxnSpPr>
        <p:spPr>
          <a:xfrm>
            <a:off x="5214942" y="3629972"/>
            <a:ext cx="714380" cy="1334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1285852" y="2357430"/>
            <a:ext cx="3929090" cy="369331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#first {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background-color:#FC9;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#B55A00 dashed;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right:20px;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bottom:20px;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left:20px;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top:-20px;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4" name="直接箭头连接符 23"/>
          <p:cNvCxnSpPr>
            <a:stCxn id="23" idx="3"/>
          </p:cNvCxnSpPr>
          <p:nvPr/>
        </p:nvCxnSpPr>
        <p:spPr>
          <a:xfrm>
            <a:off x="5214942" y="4204090"/>
            <a:ext cx="714380" cy="1072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组合 14"/>
          <p:cNvGrpSpPr>
            <a:grpSpLocks/>
          </p:cNvGrpSpPr>
          <p:nvPr/>
        </p:nvGrpSpPr>
        <p:grpSpPr bwMode="auto">
          <a:xfrm>
            <a:off x="2282965" y="6237312"/>
            <a:ext cx="5238898" cy="428625"/>
            <a:chOff x="3143240" y="5143512"/>
            <a:chExt cx="5238934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3714744" y="5143512"/>
              <a:ext cx="466743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7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3714745" y="5180402"/>
              <a:ext cx="459295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：浮动元素使用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relative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26" name="Picture 2" descr="C:\Users\yaling.he\Desktop\Chapter08 截图\Chapter08 截图\图8.8　第二个盒子右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60" y="2867231"/>
            <a:ext cx="3076002" cy="13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9　在浮动下偏移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17" y="3438846"/>
            <a:ext cx="3185378" cy="15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12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84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animBg="1"/>
      <p:bldP spid="506884" grpId="1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4283968" y="70285"/>
            <a:ext cx="4680644" cy="954107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/>
              <a:t>制作花样链接卡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&lt;div&gt;</a:t>
            </a:r>
            <a:r>
              <a:rPr lang="zh-CN" altLang="en-US" dirty="0"/>
              <a:t>和超链接</a:t>
            </a:r>
            <a:r>
              <a:rPr lang="en-US" altLang="zh-CN" dirty="0"/>
              <a:t>&lt;a&gt;</a:t>
            </a:r>
            <a:r>
              <a:rPr lang="zh-CN" altLang="en-US" dirty="0"/>
              <a:t>布局</a:t>
            </a:r>
            <a:r>
              <a:rPr lang="zh-CN" altLang="en-US" dirty="0" smtClean="0"/>
              <a:t>页面</a:t>
            </a:r>
            <a:endParaRPr lang="zh-CN" altLang="en-US" dirty="0"/>
          </a:p>
          <a:p>
            <a:pPr lvl="1"/>
            <a:r>
              <a:rPr lang="zh-CN" altLang="en-US" dirty="0" smtClean="0"/>
              <a:t>每个</a:t>
            </a:r>
            <a:r>
              <a:rPr lang="zh-CN" altLang="en-US" dirty="0"/>
              <a:t>超链接宽度和高度都是</a:t>
            </a:r>
            <a:r>
              <a:rPr lang="en-US" altLang="zh-CN" dirty="0"/>
              <a:t>100px</a:t>
            </a:r>
            <a:r>
              <a:rPr lang="zh-CN" altLang="en-US" dirty="0"/>
              <a:t>，背景颜色是粉色，鼠标指针移上去时变为</a:t>
            </a:r>
            <a:r>
              <a:rPr lang="zh-CN" altLang="en-US" dirty="0" smtClean="0"/>
              <a:t>蓝色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相对定位改变每个超链接的位置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>
            <a:grpSpLocks/>
          </p:cNvGrpSpPr>
          <p:nvPr/>
        </p:nvGrpSpPr>
        <p:grpSpPr bwMode="auto">
          <a:xfrm>
            <a:off x="1071538" y="6259512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62396" y="5187962"/>
              <a:ext cx="2220928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</a:p>
          </p:txBody>
        </p:sp>
      </p:grpSp>
      <p:pic>
        <p:nvPicPr>
          <p:cNvPr id="7170" name="Picture 2" descr="C:\Users\yaling.he\Desktop\Chapter08 截图\Chapter08 截图\图8.23　花样链接卡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61776"/>
            <a:ext cx="2749525" cy="29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13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14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1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7164288" y="285728"/>
            <a:ext cx="1800324" cy="523220"/>
          </a:xfrm>
        </p:spPr>
        <p:txBody>
          <a:bodyPr/>
          <a:lstStyle/>
          <a:p>
            <a:r>
              <a:rPr lang="zh-CN" altLang="en-US" smtClean="0"/>
              <a:t>绝对定位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absolute</a:t>
            </a:r>
            <a:r>
              <a:rPr lang="zh-CN" altLang="en-US" smtClean="0"/>
              <a:t>属性值</a:t>
            </a:r>
            <a:endParaRPr lang="en-US" altLang="zh-CN" smtClean="0"/>
          </a:p>
          <a:p>
            <a:pPr lvl="1"/>
            <a:r>
              <a:rPr lang="zh-CN" altLang="en-US" smtClean="0"/>
              <a:t>偏移设置：</a:t>
            </a:r>
            <a:r>
              <a:rPr lang="en-US" altLang="zh-CN" smtClean="0"/>
              <a:t> left</a:t>
            </a:r>
            <a:r>
              <a:rPr lang="zh-CN" altLang="en-US" smtClean="0"/>
              <a:t>、</a:t>
            </a:r>
            <a:r>
              <a:rPr lang="en-US" altLang="zh-CN" smtClean="0"/>
              <a:t>right</a:t>
            </a:r>
            <a:r>
              <a:rPr lang="zh-CN" altLang="en-US" smtClean="0"/>
              <a:t>、</a:t>
            </a:r>
            <a:r>
              <a:rPr lang="en-US" altLang="zh-CN" smtClean="0"/>
              <a:t>top</a:t>
            </a:r>
            <a:r>
              <a:rPr lang="zh-CN" altLang="en-US" smtClean="0"/>
              <a:t>、</a:t>
            </a:r>
            <a:r>
              <a:rPr lang="en-US" altLang="zh-CN" smtClean="0"/>
              <a:t>bottom </a:t>
            </a:r>
            <a:endParaRPr lang="en-US" altLang="zh-CN" dirty="0" smtClean="0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3500430" y="3042982"/>
            <a:ext cx="1071570" cy="756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3501161" y="5222592"/>
            <a:ext cx="1070839" cy="1786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Freeform 12"/>
          <p:cNvSpPr>
            <a:spLocks/>
          </p:cNvSpPr>
          <p:nvPr/>
        </p:nvSpPr>
        <p:spPr bwMode="auto">
          <a:xfrm rot="4471479">
            <a:off x="7109046" y="3360701"/>
            <a:ext cx="969968" cy="1071570"/>
          </a:xfrm>
          <a:prstGeom prst="arc">
            <a:avLst>
              <a:gd name="adj1" fmla="val 10930154"/>
              <a:gd name="adj2" fmla="val 2060760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grpSp>
        <p:nvGrpSpPr>
          <p:cNvPr id="19" name="组合 14"/>
          <p:cNvGrpSpPr>
            <a:grpSpLocks/>
          </p:cNvGrpSpPr>
          <p:nvPr/>
        </p:nvGrpSpPr>
        <p:grpSpPr bwMode="auto">
          <a:xfrm>
            <a:off x="3635896" y="6309320"/>
            <a:ext cx="4572000" cy="428629"/>
            <a:chOff x="3143240" y="5143512"/>
            <a:chExt cx="4572032" cy="428632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6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084589" y="5187962"/>
              <a:ext cx="3351325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absolute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定位</a:t>
              </a:r>
            </a:p>
          </p:txBody>
        </p:sp>
      </p:grpSp>
      <p:pic>
        <p:nvPicPr>
          <p:cNvPr id="2050" name="Picture 2" descr="C:\Users\yaling.he\Desktop\Chapter08 截图\Chapter08 截图\图8.10　未设置绝对定位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9" y="2194991"/>
            <a:ext cx="3142721" cy="19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aling.he\Desktop\Chapter08 截图\Chapter08 截图\图8.11　设置第二个盒子绝对定位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3069"/>
            <a:ext cx="2874831" cy="190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aling.he\Desktop\Chapter08 截图\Chapter08 截图\图8.12　改变第二个盒子的偏移量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83" y="4063565"/>
            <a:ext cx="2941224" cy="20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yaling.he\Desktop\Chapter08 截图\Chapter08 截图\图8.13　设置父级元素定位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7" y="4209273"/>
            <a:ext cx="3170753" cy="21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15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53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8"/>
          <p:cNvSpPr>
            <a:spLocks noGrp="1" noChangeArrowheads="1"/>
          </p:cNvSpPr>
          <p:nvPr>
            <p:ph type="title"/>
          </p:nvPr>
        </p:nvSpPr>
        <p:spPr>
          <a:xfrm>
            <a:off x="6372200" y="285728"/>
            <a:ext cx="2592412" cy="523220"/>
          </a:xfrm>
        </p:spPr>
        <p:txBody>
          <a:bodyPr/>
          <a:lstStyle/>
          <a:p>
            <a:r>
              <a:rPr lang="zh-CN" altLang="en-US" smtClean="0"/>
              <a:t>绝对定位小结</a:t>
            </a:r>
            <a:endParaRPr lang="zh-CN" altLang="en-US" dirty="0" smtClean="0"/>
          </a:p>
        </p:txBody>
      </p:sp>
      <p:sp>
        <p:nvSpPr>
          <p:cNvPr id="26626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使用了绝对定位的元素以它最近的一个“已经定位”的“祖先元素” 为基准进行偏移</a:t>
            </a:r>
            <a:endParaRPr lang="en-US" altLang="zh-CN" dirty="0" smtClean="0"/>
          </a:p>
          <a:p>
            <a:r>
              <a:rPr lang="zh-CN" altLang="en-US" dirty="0" smtClean="0"/>
              <a:t>如果没有已经定位的祖先元素，会以浏览器窗口为基准进行定位</a:t>
            </a:r>
          </a:p>
          <a:p>
            <a:r>
              <a:rPr lang="zh-CN" altLang="en-US" dirty="0" smtClean="0"/>
              <a:t>绝对定位的元素从标准文档流中脱离，这意味着它们对其他元素的定位不会造成影响</a:t>
            </a:r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600" dirty="0">
                <a:cs typeface="+mn-cs"/>
              </a:rPr>
              <a:t>元素位置发生偏移后，它原来的位置不会被保留下来</a:t>
            </a:r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16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00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/>
          <p:cNvSpPr txBox="1">
            <a:spLocks noChangeArrowheads="1"/>
          </p:cNvSpPr>
          <p:nvPr/>
        </p:nvSpPr>
        <p:spPr bwMode="auto">
          <a:xfrm>
            <a:off x="1214414" y="1428736"/>
            <a:ext cx="3786214" cy="25853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position:absolute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right:30px;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28" y="285728"/>
            <a:ext cx="3963984" cy="523220"/>
          </a:xfrm>
        </p:spPr>
        <p:txBody>
          <a:bodyPr/>
          <a:lstStyle/>
          <a:p>
            <a:r>
              <a:rPr lang="zh-CN" altLang="en-US" smtClean="0"/>
              <a:t>绝对定位不设置偏移量</a:t>
            </a:r>
            <a:endParaRPr lang="zh-CN" altLang="en-US" dirty="0" smtClean="0"/>
          </a:p>
        </p:txBody>
      </p:sp>
      <p:grpSp>
        <p:nvGrpSpPr>
          <p:cNvPr id="25" name="组合 24"/>
          <p:cNvGrpSpPr/>
          <p:nvPr/>
        </p:nvGrpSpPr>
        <p:grpSpPr>
          <a:xfrm>
            <a:off x="142844" y="1000108"/>
            <a:ext cx="1000132" cy="414475"/>
            <a:chOff x="1000100" y="2528843"/>
            <a:chExt cx="1000132" cy="414475"/>
          </a:xfrm>
        </p:grpSpPr>
        <p:pic>
          <p:nvPicPr>
            <p:cNvPr id="26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5848" name="Line 9"/>
          <p:cNvSpPr>
            <a:spLocks noChangeShapeType="1"/>
          </p:cNvSpPr>
          <p:nvPr/>
        </p:nvSpPr>
        <p:spPr bwMode="auto">
          <a:xfrm flipV="1">
            <a:off x="5000628" y="2714619"/>
            <a:ext cx="1000132" cy="45719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24" name="组合 57"/>
          <p:cNvGrpSpPr/>
          <p:nvPr/>
        </p:nvGrpSpPr>
        <p:grpSpPr>
          <a:xfrm>
            <a:off x="142844" y="4286256"/>
            <a:ext cx="843709" cy="400110"/>
            <a:chOff x="3786182" y="3143248"/>
            <a:chExt cx="843709" cy="400110"/>
          </a:xfrm>
        </p:grpSpPr>
        <p:sp>
          <p:nvSpPr>
            <p:cNvPr id="27" name="TextBox 26"/>
            <p:cNvSpPr txBox="1"/>
            <p:nvPr/>
          </p:nvSpPr>
          <p:spPr>
            <a:xfrm>
              <a:off x="3929058" y="3143248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经验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28" name="Picture 1" descr="C:\Users\meng.zhang\Desktop\ACCP7.0模版图标规范\未命名-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86182" y="3174234"/>
              <a:ext cx="230326" cy="338139"/>
            </a:xfrm>
            <a:prstGeom prst="rect">
              <a:avLst/>
            </a:prstGeom>
            <a:noFill/>
          </p:spPr>
        </p:pic>
      </p:grpSp>
      <p:grpSp>
        <p:nvGrpSpPr>
          <p:cNvPr id="2" name="组合 1"/>
          <p:cNvGrpSpPr/>
          <p:nvPr/>
        </p:nvGrpSpPr>
        <p:grpSpPr>
          <a:xfrm>
            <a:off x="1214414" y="4391827"/>
            <a:ext cx="7500967" cy="1823255"/>
            <a:chOff x="1214414" y="4391827"/>
            <a:chExt cx="7500967" cy="1823255"/>
          </a:xfrm>
        </p:grpSpPr>
        <p:sp>
          <p:nvSpPr>
            <p:cNvPr id="17" name="AutoShape 4"/>
            <p:cNvSpPr>
              <a:spLocks noChangeArrowheads="1"/>
            </p:cNvSpPr>
            <p:nvPr/>
          </p:nvSpPr>
          <p:spPr bwMode="auto">
            <a:xfrm>
              <a:off x="1214414" y="4572008"/>
              <a:ext cx="7500967" cy="1643074"/>
            </a:xfrm>
            <a:prstGeom prst="roundRect">
              <a:avLst>
                <a:gd name="adj" fmla="val 115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>
                <a:lnSpc>
                  <a:spcPct val="150000"/>
                </a:lnSpc>
              </a:pPr>
              <a:r>
                <a:rPr lang="zh-CN" altLang="en-US" sz="2100" b="1" dirty="0">
                  <a:latin typeface="微软雅黑" pitchFamily="34" charset="-122"/>
                  <a:ea typeface="微软雅黑" pitchFamily="34" charset="-122"/>
                </a:rPr>
                <a:t>设置了绝对定位但没有设置偏移量的元素将保持在原来的</a:t>
              </a:r>
              <a:r>
                <a:rPr lang="zh-CN" altLang="en-US" sz="2100" b="1" dirty="0" smtClean="0">
                  <a:latin typeface="微软雅黑" pitchFamily="34" charset="-122"/>
                  <a:ea typeface="微软雅黑" pitchFamily="34" charset="-122"/>
                </a:rPr>
                <a:t>位置。</a:t>
              </a:r>
              <a:endParaRPr lang="en-US" altLang="zh-CN" sz="2100" b="1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100" b="1" dirty="0" smtClean="0">
                  <a:latin typeface="微软雅黑" pitchFamily="34" charset="-122"/>
                  <a:ea typeface="微软雅黑" pitchFamily="34" charset="-122"/>
                </a:rPr>
                <a:t>在</a:t>
              </a:r>
              <a:r>
                <a:rPr lang="zh-CN" altLang="en-US" sz="2100" b="1" dirty="0">
                  <a:latin typeface="微软雅黑" pitchFamily="34" charset="-122"/>
                  <a:ea typeface="微软雅黑" pitchFamily="34" charset="-122"/>
                </a:rPr>
                <a:t>网页制作中可以用于需要使某个元素脱离标准流，而仍然希望它保持在原来的位置的</a:t>
              </a:r>
              <a:r>
                <a:rPr lang="zh-CN" altLang="en-US" sz="2100" b="1" dirty="0" smtClean="0">
                  <a:latin typeface="微软雅黑" pitchFamily="34" charset="-122"/>
                  <a:ea typeface="微软雅黑" pitchFamily="34" charset="-122"/>
                </a:rPr>
                <a:t>情况</a:t>
              </a:r>
              <a:endParaRPr lang="zh-CN" altLang="en-US" sz="21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AutoShape 4"/>
            <p:cNvSpPr>
              <a:spLocks noChangeArrowheads="1"/>
            </p:cNvSpPr>
            <p:nvPr/>
          </p:nvSpPr>
          <p:spPr bwMode="gray">
            <a:xfrm>
              <a:off x="8244408" y="4391827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itchFamily="34" charset="-122"/>
                  <a:ea typeface="微软雅黑" pitchFamily="34" charset="-122"/>
                </a:rPr>
                <a:t>!</a:t>
              </a:r>
            </a:p>
          </p:txBody>
        </p:sp>
      </p:grpSp>
      <p:pic>
        <p:nvPicPr>
          <p:cNvPr id="3074" name="Picture 2" descr="C:\Users\yaling.he\Desktop\Chapter08 截图\Chapter08 截图\图8.14　仅设置水平方向的偏移量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03" y="1947421"/>
            <a:ext cx="2995406" cy="204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17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00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059833" y="285728"/>
            <a:ext cx="5904780" cy="523220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带按钮的轮播广告</a:t>
            </a:r>
            <a:r>
              <a:rPr lang="en-US" altLang="zh-CN" dirty="0" smtClean="0"/>
              <a:t>2-1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训练要点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background-color</a:t>
            </a:r>
            <a:r>
              <a:rPr lang="zh-CN" altLang="en-US" dirty="0" smtClean="0"/>
              <a:t>设置背景颜色</a:t>
            </a:r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设置边框样式</a:t>
            </a:r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position</a:t>
            </a:r>
            <a:r>
              <a:rPr lang="zh-CN" altLang="en-US" dirty="0" smtClean="0"/>
              <a:t>定位网页元素</a:t>
            </a:r>
          </a:p>
          <a:p>
            <a:pPr lvl="1"/>
            <a:r>
              <a:rPr lang="zh-CN" altLang="en-US" dirty="0" smtClean="0"/>
              <a:t>使用无序列表布局页面内容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42844" y="857232"/>
            <a:ext cx="1109759" cy="500066"/>
            <a:chOff x="6072198" y="1142984"/>
            <a:chExt cx="1109759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785840" y="3643314"/>
            <a:ext cx="3500408" cy="18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itchFamily="2" charset="2"/>
              <a:buChar char="n"/>
              <a:defRPr sz="2600" b="1">
                <a:latin typeface="+mn-lt"/>
                <a:ea typeface="微软雅黑" pitchFamily="34" charset="-122"/>
              </a:defRPr>
            </a:lvl1pPr>
            <a:lvl2pPr marL="742950" lvl="1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itchFamily="2" charset="2"/>
              <a:buChar char="u"/>
              <a:defRPr sz="2400" b="1">
                <a:latin typeface="+mn-lt"/>
                <a:ea typeface="微软雅黑" pitchFamily="3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E9CDE"/>
              </a:buClr>
              <a:buSzPct val="85000"/>
              <a:buFont typeface="Wingdings" pitchFamily="2" charset="2"/>
              <a:buChar char="Ø"/>
              <a:defRPr sz="2000" b="1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Ø"/>
              <a:defRPr sz="1800" b="1">
                <a:latin typeface="+mn-lt"/>
                <a:ea typeface="+mn-ea"/>
                <a:cs typeface="楷体_GB231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 b="1">
                <a:latin typeface="+mn-lt"/>
                <a:ea typeface="+mn-ea"/>
                <a:cs typeface="楷体_GB231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9pPr>
          </a:lstStyle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使用无序列表排版数字按钮</a:t>
            </a:r>
          </a:p>
          <a:p>
            <a:endParaRPr lang="zh-CN" altLang="en-US" dirty="0"/>
          </a:p>
        </p:txBody>
      </p:sp>
      <p:grpSp>
        <p:nvGrpSpPr>
          <p:cNvPr id="16" name="组合 16"/>
          <p:cNvGrpSpPr>
            <a:grpSpLocks/>
          </p:cNvGrpSpPr>
          <p:nvPr/>
        </p:nvGrpSpPr>
        <p:grpSpPr bwMode="auto">
          <a:xfrm>
            <a:off x="1178731" y="6021288"/>
            <a:ext cx="2714625" cy="428625"/>
            <a:chOff x="3143240" y="5143512"/>
            <a:chExt cx="2714644" cy="4286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14314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 bwMode="auto">
            <a:xfrm>
              <a:off x="3962396" y="5187962"/>
              <a:ext cx="1647837" cy="33972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讲解需求说明</a:t>
              </a:r>
            </a:p>
          </p:txBody>
        </p:sp>
      </p:grpSp>
      <p:pic>
        <p:nvPicPr>
          <p:cNvPr id="8194" name="Picture 2" descr="C:\Users\yaling.he\Desktop\Chapter08 截图\Chapter08 截图\图8.24　带按钮的图片横幅广告效果图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93" y="3702805"/>
            <a:ext cx="4248472" cy="23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18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98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标题 1"/>
          <p:cNvSpPr>
            <a:spLocks noGrp="1"/>
          </p:cNvSpPr>
          <p:nvPr>
            <p:ph type="title"/>
          </p:nvPr>
        </p:nvSpPr>
        <p:spPr>
          <a:xfrm>
            <a:off x="3275857" y="285728"/>
            <a:ext cx="5688756" cy="523220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带按钮的轮播广告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实现思路</a:t>
            </a:r>
            <a:endParaRPr lang="en-US" altLang="zh-CN" smtClean="0"/>
          </a:p>
          <a:p>
            <a:pPr lvl="1"/>
            <a:r>
              <a:rPr lang="zh-CN" altLang="en-US" smtClean="0"/>
              <a:t>使用定位属性设置数字按钮显示在图片的右下方</a:t>
            </a:r>
            <a:endParaRPr lang="en-US" altLang="zh-CN" smtClean="0"/>
          </a:p>
          <a:p>
            <a:pPr lvl="1"/>
            <a:r>
              <a:rPr lang="zh-CN" altLang="en-US" smtClean="0"/>
              <a:t>使用后代选择器整体设置</a:t>
            </a:r>
            <a:r>
              <a:rPr lang="en-US" altLang="zh-CN" smtClean="0"/>
              <a:t>&lt;li&gt;</a:t>
            </a:r>
            <a:r>
              <a:rPr lang="zh-CN" altLang="en-US" smtClean="0"/>
              <a:t>的背景颜色、边框样式、数字边框之间的距离</a:t>
            </a:r>
            <a:endParaRPr lang="en-US" altLang="zh-CN" dirty="0" smtClean="0"/>
          </a:p>
        </p:txBody>
      </p:sp>
      <p:grpSp>
        <p:nvGrpSpPr>
          <p:cNvPr id="22" name="组合 21"/>
          <p:cNvGrpSpPr/>
          <p:nvPr/>
        </p:nvGrpSpPr>
        <p:grpSpPr>
          <a:xfrm>
            <a:off x="71406" y="2928934"/>
            <a:ext cx="986585" cy="461521"/>
            <a:chOff x="3786182" y="3824735"/>
            <a:chExt cx="986585" cy="461521"/>
          </a:xfrm>
        </p:grpSpPr>
        <p:sp>
          <p:nvSpPr>
            <p:cNvPr id="26" name="TextBox 25"/>
            <p:cNvSpPr txBox="1"/>
            <p:nvPr/>
          </p:nvSpPr>
          <p:spPr>
            <a:xfrm>
              <a:off x="4071934" y="3855440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提示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27" name="Picture 2" descr="C:\Users\meng.zhang\Desktop\ACCP7.0模版图标规范\s-3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3824735"/>
              <a:ext cx="381854" cy="461521"/>
            </a:xfrm>
            <a:prstGeom prst="rect">
              <a:avLst/>
            </a:prstGeom>
            <a:noFill/>
          </p:spPr>
        </p:pic>
      </p:grpSp>
      <p:grpSp>
        <p:nvGrpSpPr>
          <p:cNvPr id="23" name="组合 22"/>
          <p:cNvGrpSpPr/>
          <p:nvPr/>
        </p:nvGrpSpPr>
        <p:grpSpPr>
          <a:xfrm>
            <a:off x="85605" y="857232"/>
            <a:ext cx="1109759" cy="500066"/>
            <a:chOff x="6072198" y="1142984"/>
            <a:chExt cx="1109759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8" name="AutoShape 4"/>
          <p:cNvSpPr txBox="1">
            <a:spLocks noChangeArrowheads="1"/>
          </p:cNvSpPr>
          <p:nvPr/>
        </p:nvSpPr>
        <p:spPr bwMode="auto">
          <a:xfrm>
            <a:off x="1214414" y="3071810"/>
            <a:ext cx="3214710" cy="286232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adverImg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{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width:430px;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height:130px;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</a:rPr>
              <a:t>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}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#number {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</a:rPr>
              <a:t>position:absolute</a:t>
            </a:r>
            <a:r>
              <a:rPr lang="en-US" altLang="zh-CN" b="1" dirty="0" smtClean="0">
                <a:solidFill>
                  <a:srgbClr val="FF0000"/>
                </a:solidFill>
              </a:rPr>
              <a:t>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right:5px;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bottom:2px;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29" name="AutoShape 4"/>
          <p:cNvSpPr txBox="1">
            <a:spLocks noChangeArrowheads="1"/>
          </p:cNvSpPr>
          <p:nvPr/>
        </p:nvSpPr>
        <p:spPr bwMode="auto">
          <a:xfrm>
            <a:off x="4929190" y="3071810"/>
            <a:ext cx="4000528" cy="341632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#number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li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{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float:left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margin-right:5px;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width:20px;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height:20px;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border:1px #666 solid;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text-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align:center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line-height:20px;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font-size:12px;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list-style-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type:none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background-color:#FFF;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grpSp>
        <p:nvGrpSpPr>
          <p:cNvPr id="19" name="组合 17"/>
          <p:cNvGrpSpPr>
            <a:grpSpLocks/>
          </p:cNvGrpSpPr>
          <p:nvPr/>
        </p:nvGrpSpPr>
        <p:grpSpPr bwMode="auto">
          <a:xfrm>
            <a:off x="1738312" y="6119830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62612" y="5187962"/>
              <a:ext cx="222049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19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94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164288" y="285728"/>
            <a:ext cx="1800324" cy="523220"/>
          </a:xfrm>
        </p:spPr>
        <p:txBody>
          <a:bodyPr/>
          <a:lstStyle/>
          <a:p>
            <a:r>
              <a:rPr lang="zh-CN" altLang="en-US" smtClean="0"/>
              <a:t>预习检查</a:t>
            </a:r>
            <a:endParaRPr lang="zh-CN" alt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784254" y="1214422"/>
            <a:ext cx="8612282" cy="5143536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CSS</a:t>
            </a:r>
            <a:r>
              <a:rPr lang="zh-CN" altLang="en-US" dirty="0"/>
              <a:t>中</a:t>
            </a:r>
            <a:r>
              <a:rPr lang="en-US" altLang="zh-CN" dirty="0"/>
              <a:t>position</a:t>
            </a:r>
            <a:r>
              <a:rPr lang="zh-CN" altLang="en-US" dirty="0"/>
              <a:t>属性值</a:t>
            </a:r>
            <a:r>
              <a:rPr lang="en-US" altLang="zh-CN" dirty="0"/>
              <a:t>absolute</a:t>
            </a:r>
            <a:r>
              <a:rPr lang="zh-CN" altLang="en-US" dirty="0"/>
              <a:t>表示什么定位？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CSS</a:t>
            </a:r>
            <a:r>
              <a:rPr lang="zh-CN" altLang="en-US" dirty="0"/>
              <a:t>中使用什么方式可以设置网页元素的透明度？</a:t>
            </a:r>
          </a:p>
          <a:p>
            <a:r>
              <a:rPr lang="zh-CN" altLang="en-US" dirty="0"/>
              <a:t>在网页中</a:t>
            </a:r>
            <a:r>
              <a:rPr lang="en-US" altLang="zh-CN" dirty="0"/>
              <a:t>z-index</a:t>
            </a:r>
            <a:r>
              <a:rPr lang="zh-CN" altLang="en-US" dirty="0"/>
              <a:t>对没有设置定位的网页元素有效吗？</a:t>
            </a:r>
          </a:p>
          <a:p>
            <a:r>
              <a:rPr lang="zh-CN" altLang="en-US" dirty="0" smtClean="0"/>
              <a:t>描述</a:t>
            </a:r>
            <a:r>
              <a:rPr lang="en-US" altLang="zh-CN" dirty="0" smtClean="0"/>
              <a:t>3</a:t>
            </a:r>
            <a:r>
              <a:rPr lang="zh-CN" altLang="en-US" dirty="0"/>
              <a:t>种</a:t>
            </a:r>
            <a:r>
              <a:rPr lang="zh-CN" altLang="en-US" dirty="0" smtClean="0"/>
              <a:t>定位分别在</a:t>
            </a:r>
            <a:r>
              <a:rPr lang="zh-CN" altLang="en-US" dirty="0"/>
              <a:t>网页中的使用场景</a:t>
            </a:r>
          </a:p>
        </p:txBody>
      </p:sp>
      <p:grpSp>
        <p:nvGrpSpPr>
          <p:cNvPr id="13" name="组合 1"/>
          <p:cNvGrpSpPr>
            <a:grpSpLocks/>
          </p:cNvGrpSpPr>
          <p:nvPr/>
        </p:nvGrpSpPr>
        <p:grpSpPr bwMode="auto">
          <a:xfrm>
            <a:off x="0" y="600075"/>
            <a:ext cx="1619250" cy="736600"/>
            <a:chOff x="0" y="600123"/>
            <a:chExt cx="1619672" cy="736273"/>
          </a:xfrm>
        </p:grpSpPr>
        <p:sp>
          <p:nvSpPr>
            <p:cNvPr id="14" name="TextBox 13"/>
            <p:cNvSpPr txBox="1"/>
            <p:nvPr/>
          </p:nvSpPr>
          <p:spPr>
            <a:xfrm>
              <a:off x="403330" y="620752"/>
              <a:ext cx="1216342" cy="399872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集中测试</a:t>
              </a:r>
            </a:p>
          </p:txBody>
        </p:sp>
        <p:pic>
          <p:nvPicPr>
            <p:cNvPr id="15" name="Picture 16" descr="C:\Users\meng.zhang\Desktop\ACCP7.0模版图标规范\s副本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0123"/>
              <a:ext cx="500066" cy="51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" descr="C:\Users\meng.zhang\Desktop\ACCP7.0模版图标规范\user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55" y="833775"/>
              <a:ext cx="502621" cy="5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75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20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79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6643702" y="285728"/>
            <a:ext cx="2320910" cy="523220"/>
          </a:xfrm>
        </p:spPr>
        <p:txBody>
          <a:bodyPr/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en-US" altLang="zh-CN" dirty="0" smtClean="0"/>
              <a:t>2-1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fixed</a:t>
            </a:r>
            <a:r>
              <a:rPr lang="zh-CN" altLang="en-US" dirty="0" smtClean="0"/>
              <a:t>属性值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偏移设置：</a:t>
            </a:r>
            <a:r>
              <a:rPr lang="en-US" altLang="zh-CN" dirty="0" smtClean="0"/>
              <a:t> left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top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bottom </a:t>
            </a:r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600" dirty="0">
                <a:cs typeface="+mn-cs"/>
              </a:rPr>
              <a:t>类似绝对定位，不过区别在于</a:t>
            </a:r>
            <a:r>
              <a:rPr lang="zh-CN" altLang="zh-CN" sz="2600" dirty="0">
                <a:cs typeface="+mn-cs"/>
              </a:rPr>
              <a:t>定位的基准不是祖先元素，而是</a:t>
            </a:r>
            <a:r>
              <a:rPr lang="zh-CN" altLang="zh-CN" sz="2600" dirty="0">
                <a:solidFill>
                  <a:srgbClr val="FF0000"/>
                </a:solidFill>
                <a:cs typeface="+mn-cs"/>
              </a:rPr>
              <a:t>浏览器窗口</a:t>
            </a:r>
            <a:endParaRPr lang="en-US" altLang="zh-CN" sz="26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21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18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6572264" y="285728"/>
            <a:ext cx="2392348" cy="523220"/>
          </a:xfrm>
        </p:spPr>
        <p:txBody>
          <a:bodyPr/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6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10" name="AutoShape 4"/>
          <p:cNvSpPr txBox="1">
            <a:spLocks noChangeArrowheads="1"/>
          </p:cNvSpPr>
          <p:nvPr/>
        </p:nvSpPr>
        <p:spPr bwMode="auto">
          <a:xfrm>
            <a:off x="928662" y="1357298"/>
            <a:ext cx="5244964" cy="452431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div:nth-of-type(1) {  /*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第一个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设置绝对定位*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/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width: 100px;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height: 100px;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background: red;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position: absolute;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right: 0;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bottom: 0;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div:nth-of-type(2) {  /*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第二个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设置固定定位*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/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width: 50px;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height: 50px;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background: yellow;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position: fixed;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right: 0;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bottom: 0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}</a:t>
            </a:r>
          </a:p>
        </p:txBody>
      </p:sp>
      <p:grpSp>
        <p:nvGrpSpPr>
          <p:cNvPr id="2" name="组合 10"/>
          <p:cNvGrpSpPr/>
          <p:nvPr/>
        </p:nvGrpSpPr>
        <p:grpSpPr>
          <a:xfrm>
            <a:off x="142844" y="1000108"/>
            <a:ext cx="1000132" cy="414475"/>
            <a:chOff x="1000100" y="2528843"/>
            <a:chExt cx="1000132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4" name="组合 14"/>
          <p:cNvGrpSpPr>
            <a:grpSpLocks/>
          </p:cNvGrpSpPr>
          <p:nvPr/>
        </p:nvGrpSpPr>
        <p:grpSpPr bwMode="auto">
          <a:xfrm>
            <a:off x="2786050" y="6281984"/>
            <a:ext cx="3465557" cy="428629"/>
            <a:chOff x="3143240" y="5143512"/>
            <a:chExt cx="4572032" cy="428632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6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621338" y="5187962"/>
              <a:ext cx="2277819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fixed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098" name="Picture 2" descr="C:\Users\yaling.he\Desktop\Chapter08 截图\Chapter08 截图\图8.15　同时设置absolute和fixed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56792"/>
            <a:ext cx="3130476" cy="38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/>
          <p:cNvSpPr txBox="1">
            <a:spLocks noChangeArrowheads="1"/>
          </p:cNvSpPr>
          <p:nvPr/>
        </p:nvSpPr>
        <p:spPr bwMode="auto">
          <a:xfrm>
            <a:off x="4985401" y="1355650"/>
            <a:ext cx="3786214" cy="128753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body{</a:t>
            </a: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height: 1000px;</a:t>
            </a: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}</a:t>
            </a:r>
          </a:p>
        </p:txBody>
      </p:sp>
      <p:pic>
        <p:nvPicPr>
          <p:cNvPr id="4099" name="Picture 3" descr="C:\Users\yaling.he\Desktop\Chapter08 截图\Chapter08 截图\图8.16　 absolute和fixed的区别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29" y="2276872"/>
            <a:ext cx="3062113" cy="37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22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6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732240" y="70285"/>
            <a:ext cx="2232372" cy="954107"/>
          </a:xfrm>
        </p:spPr>
        <p:txBody>
          <a:bodyPr/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3-1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716836" cy="5143536"/>
          </a:xfrm>
        </p:spPr>
        <p:txBody>
          <a:bodyPr/>
          <a:lstStyle/>
          <a:p>
            <a:r>
              <a:rPr lang="zh-CN" altLang="en-US" dirty="0"/>
              <a:t>相对定位的</a:t>
            </a:r>
            <a:r>
              <a:rPr lang="zh-CN" altLang="en-US" dirty="0" smtClean="0"/>
              <a:t>特性</a:t>
            </a:r>
            <a:endParaRPr lang="zh-CN" altLang="en-US" dirty="0"/>
          </a:p>
          <a:p>
            <a:pPr lvl="1"/>
            <a:r>
              <a:rPr lang="zh-CN" altLang="en-US" dirty="0" smtClean="0"/>
              <a:t>相对</a:t>
            </a:r>
            <a:r>
              <a:rPr lang="zh-CN" altLang="en-US" dirty="0"/>
              <a:t>于自己的初始位置来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元素</a:t>
            </a:r>
            <a:r>
              <a:rPr lang="zh-CN" altLang="en-US" dirty="0"/>
              <a:t>位置发生偏移后，它原来的位置会被保留</a:t>
            </a:r>
            <a:r>
              <a:rPr lang="zh-CN" altLang="en-US" dirty="0" smtClean="0"/>
              <a:t>下来</a:t>
            </a:r>
            <a:endParaRPr lang="zh-CN" altLang="en-US" dirty="0"/>
          </a:p>
          <a:p>
            <a:pPr lvl="1"/>
            <a:r>
              <a:rPr lang="zh-CN" altLang="en-US" dirty="0" smtClean="0"/>
              <a:t>层级</a:t>
            </a:r>
            <a:r>
              <a:rPr lang="zh-CN" altLang="en-US" dirty="0"/>
              <a:t>提高，可以把标准文档流中的元素及浮动元素盖在</a:t>
            </a:r>
            <a:r>
              <a:rPr lang="zh-CN" altLang="en-US" dirty="0" smtClean="0"/>
              <a:t>下边</a:t>
            </a:r>
            <a:endParaRPr lang="en-US" altLang="zh-CN" dirty="0" smtClean="0"/>
          </a:p>
          <a:p>
            <a:r>
              <a:rPr lang="zh-CN" altLang="zh-CN" sz="2800" dirty="0"/>
              <a:t>相对定位的使用</a:t>
            </a:r>
            <a:r>
              <a:rPr lang="zh-CN" altLang="zh-CN" sz="2800" dirty="0" smtClean="0"/>
              <a:t>场景</a:t>
            </a:r>
            <a:endParaRPr lang="zh-CN" altLang="zh-CN" sz="2800" dirty="0"/>
          </a:p>
          <a:p>
            <a:pPr lvl="1"/>
            <a:r>
              <a:rPr lang="zh-CN" altLang="zh-CN" dirty="0" smtClean="0"/>
              <a:t>相对</a:t>
            </a:r>
            <a:r>
              <a:rPr lang="zh-CN" altLang="zh-CN" dirty="0"/>
              <a:t>定位一般情况下很少自己单独使用，都是配合绝对定位使用，为绝对定位创造定位父级而又不设置偏移量</a:t>
            </a:r>
            <a:endParaRPr lang="zh-CN" altLang="en-US" sz="6400" dirty="0"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23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04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732240" y="285728"/>
            <a:ext cx="2232372" cy="523220"/>
          </a:xfrm>
        </p:spPr>
        <p:txBody>
          <a:bodyPr/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3-2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绝对定位的</a:t>
            </a:r>
            <a:r>
              <a:rPr lang="zh-CN" altLang="zh-CN" dirty="0" smtClean="0"/>
              <a:t>特性</a:t>
            </a:r>
            <a:endParaRPr lang="en-US" altLang="zh-CN" dirty="0" smtClean="0"/>
          </a:p>
          <a:p>
            <a:pPr lvl="1"/>
            <a:r>
              <a:rPr lang="zh-CN" altLang="en-US" dirty="0"/>
              <a:t>绝对定位是相对于它的定位父级的位置来</a:t>
            </a:r>
            <a:r>
              <a:rPr lang="zh-CN" altLang="en-US" dirty="0" smtClean="0"/>
              <a:t>定位，如果</a:t>
            </a:r>
            <a:r>
              <a:rPr lang="zh-CN" altLang="en-US" dirty="0"/>
              <a:t>没有设置定位父级</a:t>
            </a:r>
            <a:r>
              <a:rPr lang="zh-CN" altLang="en-US" dirty="0" smtClean="0"/>
              <a:t>，则相对</a:t>
            </a:r>
            <a:r>
              <a:rPr lang="zh-CN" altLang="en-US" dirty="0"/>
              <a:t>浏览器窗口来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元素</a:t>
            </a:r>
            <a:r>
              <a:rPr lang="zh-CN" altLang="en-US" dirty="0"/>
              <a:t>位置发生偏移后</a:t>
            </a:r>
            <a:r>
              <a:rPr lang="zh-CN" altLang="en-US" dirty="0" smtClean="0"/>
              <a:t>，原来</a:t>
            </a:r>
            <a:r>
              <a:rPr lang="zh-CN" altLang="en-US" dirty="0"/>
              <a:t>的位置不会被</a:t>
            </a:r>
            <a:r>
              <a:rPr lang="zh-CN" altLang="en-US" dirty="0" smtClean="0"/>
              <a:t>保留</a:t>
            </a:r>
            <a:endParaRPr lang="zh-CN" altLang="en-US" dirty="0"/>
          </a:p>
          <a:p>
            <a:pPr lvl="1"/>
            <a:r>
              <a:rPr lang="zh-CN" altLang="en-US" dirty="0" smtClean="0"/>
              <a:t>层级</a:t>
            </a:r>
            <a:r>
              <a:rPr lang="zh-CN" altLang="en-US" dirty="0"/>
              <a:t>提高，可以把标准文档流中的元素及浮动元素盖在</a:t>
            </a:r>
            <a:r>
              <a:rPr lang="zh-CN" altLang="en-US" dirty="0" smtClean="0"/>
              <a:t>下边</a:t>
            </a:r>
            <a:endParaRPr lang="zh-CN" altLang="en-US" dirty="0"/>
          </a:p>
          <a:p>
            <a:pPr lvl="1"/>
            <a:r>
              <a:rPr lang="zh-CN" altLang="en-US" dirty="0" smtClean="0"/>
              <a:t>设置</a:t>
            </a:r>
            <a:r>
              <a:rPr lang="zh-CN" altLang="en-US" dirty="0"/>
              <a:t>绝对定位的元素脱离文档流</a:t>
            </a:r>
          </a:p>
          <a:p>
            <a:r>
              <a:rPr lang="zh-CN" altLang="zh-CN" sz="2800" dirty="0"/>
              <a:t>绝对定位的使用</a:t>
            </a:r>
            <a:r>
              <a:rPr lang="zh-CN" altLang="zh-CN" sz="2800" dirty="0" smtClean="0"/>
              <a:t>场景</a:t>
            </a:r>
            <a:endParaRPr lang="en-US" altLang="zh-CN" sz="2800" dirty="0" smtClean="0"/>
          </a:p>
          <a:p>
            <a:pPr lvl="1"/>
            <a:r>
              <a:rPr lang="zh-CN" altLang="en-US" dirty="0"/>
              <a:t>一般情况下，绝对定位用在下拉菜单、焦点图轮播、弹出数字气泡、特别花边等场景</a:t>
            </a:r>
            <a:endParaRPr lang="zh-CN" altLang="en-US" sz="6200" dirty="0">
              <a:cs typeface="+mn-cs"/>
            </a:endParaRPr>
          </a:p>
        </p:txBody>
      </p:sp>
      <p:pic>
        <p:nvPicPr>
          <p:cNvPr id="5122" name="Picture 2" descr="C:\Users\yaling.he\Desktop\Chapter08 截图\Chapter08 截图\图8.20　 焦点图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60848"/>
            <a:ext cx="5804152" cy="365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yaling.he\Desktop\Chapter08 截图\Chapter08 截图\图8.18　 下拉菜单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061" y="2191567"/>
            <a:ext cx="4907102" cy="238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yaling.he\Desktop\Chapter08 截图\Chapter08 截图\图8.19　 优惠广告图定位在另一张图上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68" y="3352102"/>
            <a:ext cx="4367320" cy="172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线形标注 1 7"/>
          <p:cNvSpPr/>
          <p:nvPr/>
        </p:nvSpPr>
        <p:spPr bwMode="auto">
          <a:xfrm flipH="1">
            <a:off x="5579334" y="5728893"/>
            <a:ext cx="936104" cy="652436"/>
          </a:xfrm>
          <a:prstGeom prst="borderCallout1">
            <a:avLst>
              <a:gd name="adj1" fmla="val -14402"/>
              <a:gd name="adj2" fmla="val 159002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轮播图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线形标注 1 8"/>
          <p:cNvSpPr/>
          <p:nvPr/>
        </p:nvSpPr>
        <p:spPr bwMode="auto">
          <a:xfrm flipH="1">
            <a:off x="5508104" y="1397574"/>
            <a:ext cx="1224136" cy="652436"/>
          </a:xfrm>
          <a:prstGeom prst="borderCallout1">
            <a:avLst>
              <a:gd name="adj1" fmla="val 184969"/>
              <a:gd name="adj2" fmla="val 167257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下拉菜单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线形标注 1 9"/>
          <p:cNvSpPr/>
          <p:nvPr/>
        </p:nvSpPr>
        <p:spPr bwMode="auto">
          <a:xfrm flipH="1">
            <a:off x="5263682" y="4746055"/>
            <a:ext cx="936104" cy="652436"/>
          </a:xfrm>
          <a:prstGeom prst="borderCallout1">
            <a:avLst>
              <a:gd name="adj1" fmla="val -14402"/>
              <a:gd name="adj2" fmla="val 159002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定位广告图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24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48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732240" y="285728"/>
            <a:ext cx="2232372" cy="523220"/>
          </a:xfrm>
        </p:spPr>
        <p:txBody>
          <a:bodyPr/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3-3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固定</a:t>
            </a:r>
            <a:r>
              <a:rPr lang="zh-CN" altLang="zh-CN" dirty="0" smtClean="0"/>
              <a:t>定位</a:t>
            </a:r>
            <a:r>
              <a:rPr lang="zh-CN" altLang="zh-CN" dirty="0"/>
              <a:t>的</a:t>
            </a:r>
            <a:r>
              <a:rPr lang="zh-CN" altLang="zh-CN" dirty="0" smtClean="0"/>
              <a:t>特性</a:t>
            </a:r>
            <a:endParaRPr lang="en-US" altLang="zh-CN" dirty="0" smtClean="0"/>
          </a:p>
          <a:p>
            <a:pPr lvl="1"/>
            <a:r>
              <a:rPr lang="zh-CN" altLang="en-US" dirty="0"/>
              <a:t>相对浏览器窗口来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偏移</a:t>
            </a:r>
            <a:r>
              <a:rPr lang="zh-CN" altLang="en-US" dirty="0"/>
              <a:t>量不会随滚动条的移动而移动</a:t>
            </a:r>
          </a:p>
          <a:p>
            <a:r>
              <a:rPr lang="zh-CN" altLang="zh-CN" dirty="0"/>
              <a:t>固定</a:t>
            </a:r>
            <a:r>
              <a:rPr lang="zh-CN" altLang="zh-CN" dirty="0"/>
              <a:t>定位</a:t>
            </a:r>
            <a:r>
              <a:rPr lang="zh-CN" altLang="zh-CN" dirty="0"/>
              <a:t>的使用</a:t>
            </a:r>
            <a:r>
              <a:rPr lang="zh-CN" altLang="zh-CN" dirty="0"/>
              <a:t>场景</a:t>
            </a:r>
            <a:endParaRPr lang="en-US" altLang="zh-CN" dirty="0"/>
          </a:p>
          <a:p>
            <a:pPr lvl="1"/>
            <a:r>
              <a:rPr lang="zh-CN" altLang="zh-CN" dirty="0"/>
              <a:t>一般在网页中被用在窗口左右两边的固定广告、返回顶部图标、吸顶导航栏等</a:t>
            </a:r>
            <a:endParaRPr lang="zh-CN" altLang="en-US" sz="6200" dirty="0">
              <a:cs typeface="+mn-cs"/>
            </a:endParaRPr>
          </a:p>
        </p:txBody>
      </p:sp>
      <p:pic>
        <p:nvPicPr>
          <p:cNvPr id="6146" name="Picture 2" descr="C:\Users\yaling.he\Desktop\Chapter08 截图\Chapter08 截图\图8.21　 吸顶导航和返回顶部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2" y="3819042"/>
            <a:ext cx="4734858" cy="279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yaling.he\Desktop\Chapter08 截图\Chapter08 截图\图8.22　 两侧固定广告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794152"/>
            <a:ext cx="4968552" cy="29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25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6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2771800" y="70285"/>
            <a:ext cx="6192812" cy="954107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zh-CN" dirty="0"/>
              <a:t>制作奖多多安全购彩页面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/>
              <a:t>页面宽度是</a:t>
            </a:r>
            <a:r>
              <a:rPr lang="en-US" altLang="zh-CN" dirty="0"/>
              <a:t>1012px</a:t>
            </a:r>
            <a:r>
              <a:rPr lang="zh-CN" altLang="en-US" dirty="0"/>
              <a:t>，居中</a:t>
            </a:r>
            <a:r>
              <a:rPr lang="zh-CN" altLang="en-US" dirty="0" smtClean="0"/>
              <a:t>显示</a:t>
            </a:r>
            <a:endParaRPr lang="zh-CN" altLang="en-US" dirty="0"/>
          </a:p>
          <a:p>
            <a:pPr lvl="1"/>
            <a:r>
              <a:rPr lang="zh-CN" altLang="en-US" dirty="0" smtClean="0"/>
              <a:t>页面</a:t>
            </a:r>
            <a:r>
              <a:rPr lang="zh-CN" altLang="en-US" dirty="0"/>
              <a:t>中的内容可以使用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标签</a:t>
            </a:r>
            <a:r>
              <a:rPr lang="zh-CN" altLang="en-US" dirty="0" smtClean="0"/>
              <a:t>布局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“一元秒杀”广告使用绝对定位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</a:t>
            </a:r>
            <a:r>
              <a:rPr lang="zh-CN" altLang="en-US" dirty="0"/>
              <a:t>维码广告使用绝对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“在线客服”</a:t>
            </a:r>
            <a:r>
              <a:rPr lang="zh-CN" altLang="en-US" dirty="0"/>
              <a:t>广告使用固定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“</a:t>
            </a:r>
            <a:r>
              <a:rPr lang="zh-CN" altLang="en-US" dirty="0"/>
              <a:t>手机购彩随时查看开奖”广告使用固定</a:t>
            </a:r>
            <a:r>
              <a:rPr lang="zh-CN" altLang="en-US" dirty="0" smtClean="0"/>
              <a:t>定位</a:t>
            </a:r>
            <a:endParaRPr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>
            <a:grpSpLocks/>
          </p:cNvGrpSpPr>
          <p:nvPr/>
        </p:nvGrpSpPr>
        <p:grpSpPr bwMode="auto">
          <a:xfrm>
            <a:off x="721121" y="6089649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62396" y="5187962"/>
              <a:ext cx="2220928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</a:p>
          </p:txBody>
        </p:sp>
      </p:grpSp>
      <p:pic>
        <p:nvPicPr>
          <p:cNvPr id="9218" name="Picture 2" descr="C:\Users\yaling.he\Desktop\Chapter08 截图\Chapter08 截图\图8.25　奖多多安全购彩页面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679" y="4422687"/>
            <a:ext cx="3622649" cy="227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26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8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27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2200" y="285728"/>
            <a:ext cx="2592412" cy="523220"/>
          </a:xfrm>
        </p:spPr>
        <p:txBody>
          <a:bodyPr/>
          <a:lstStyle/>
          <a:p>
            <a:r>
              <a:rPr lang="en-US" altLang="zh-CN" smtClean="0"/>
              <a:t>z-index</a:t>
            </a:r>
            <a:r>
              <a:rPr lang="zh-CN" altLang="en-US" smtClean="0"/>
              <a:t>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调整元素定位时重叠层的上下位置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z-index</a:t>
            </a:r>
            <a:r>
              <a:rPr lang="zh-CN" altLang="en-US" dirty="0" smtClean="0"/>
              <a:t>属性值：整数，默认值为</a:t>
            </a:r>
            <a:r>
              <a:rPr lang="en-US" altLang="zh-CN" dirty="0" smtClean="0"/>
              <a:t>0</a:t>
            </a:r>
          </a:p>
          <a:p>
            <a:pPr lvl="1"/>
            <a:r>
              <a:rPr lang="zh-CN" altLang="en-US" dirty="0" smtClean="0"/>
              <a:t>设置了</a:t>
            </a:r>
            <a:r>
              <a:rPr lang="en-US" altLang="zh-CN" dirty="0" err="1" smtClean="0"/>
              <a:t>positon</a:t>
            </a:r>
            <a:r>
              <a:rPr lang="zh-CN" altLang="en-US" dirty="0" smtClean="0"/>
              <a:t>属性时，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属性可以设置各元素之间的重叠高低关系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z-index</a:t>
            </a:r>
            <a:r>
              <a:rPr lang="zh-CN" altLang="en-US" dirty="0" smtClean="0"/>
              <a:t>值大的层位于其值小的层上方</a:t>
            </a:r>
            <a:endParaRPr lang="zh-CN" altLang="en-US" dirty="0"/>
          </a:p>
        </p:txBody>
      </p:sp>
      <p:pic>
        <p:nvPicPr>
          <p:cNvPr id="5" name="图片 4" descr="8－18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8728" y="1857364"/>
            <a:ext cx="5286412" cy="48139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28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08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56176" y="285728"/>
            <a:ext cx="2808436" cy="523220"/>
          </a:xfrm>
        </p:spPr>
        <p:txBody>
          <a:bodyPr/>
          <a:lstStyle/>
          <a:p>
            <a:r>
              <a:rPr lang="zh-CN" altLang="en-US" smtClean="0"/>
              <a:t>网页元素透明度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CSS</a:t>
            </a:r>
            <a:r>
              <a:rPr lang="zh-CN" altLang="en-US" smtClean="0"/>
              <a:t>设置元素透明度</a:t>
            </a:r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285720" y="4286256"/>
          <a:ext cx="8572561" cy="1643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/>
                <a:gridCol w="3071834"/>
                <a:gridCol w="3000397"/>
              </a:tblGrid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属性</a:t>
                      </a:r>
                      <a:endParaRPr lang="en-US" altLang="zh-CN" sz="20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说明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举例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opacity:x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值为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，值越小越透明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opacity:0.4;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filter:alpha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(opacity=x)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值为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0~100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，值越小越透明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filter:alpha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(opacity=40);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图片 5" descr="8－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000108"/>
            <a:ext cx="7983116" cy="2500330"/>
          </a:xfrm>
          <a:prstGeom prst="rect">
            <a:avLst/>
          </a:prstGeom>
        </p:spPr>
      </p:pic>
      <p:grpSp>
        <p:nvGrpSpPr>
          <p:cNvPr id="14" name="组合 14"/>
          <p:cNvGrpSpPr>
            <a:grpSpLocks/>
          </p:cNvGrpSpPr>
          <p:nvPr/>
        </p:nvGrpSpPr>
        <p:grpSpPr bwMode="auto">
          <a:xfrm>
            <a:off x="2134154" y="6165304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4165091" y="5187962"/>
              <a:ext cx="3190319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z-index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属性</a:t>
              </a: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29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8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6084168" y="285728"/>
            <a:ext cx="2880444" cy="523220"/>
          </a:xfrm>
        </p:spPr>
        <p:txBody>
          <a:bodyPr/>
          <a:lstStyle/>
          <a:p>
            <a:r>
              <a:rPr lang="zh-CN" altLang="en-US" smtClean="0"/>
              <a:t>回顾与作业点评</a:t>
            </a:r>
            <a:endParaRPr lang="zh-CN" altLang="en-US" dirty="0" smtClean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8036218" cy="5143536"/>
          </a:xfrm>
        </p:spPr>
        <p:txBody>
          <a:bodyPr/>
          <a:lstStyle/>
          <a:p>
            <a:r>
              <a:rPr lang="zh-CN" altLang="en-US" dirty="0" smtClean="0"/>
              <a:t>设置页面元素浮动时，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有什么区别？</a:t>
            </a:r>
            <a:endParaRPr lang="en-US" altLang="zh-CN" dirty="0" smtClean="0"/>
          </a:p>
          <a:p>
            <a:r>
              <a:rPr lang="zh-CN" altLang="en-US" dirty="0" smtClean="0"/>
              <a:t>如何清除一个网页元素的左浮动？</a:t>
            </a:r>
            <a:endParaRPr lang="en-US" altLang="zh-CN" dirty="0" smtClean="0"/>
          </a:p>
          <a:p>
            <a:r>
              <a:rPr lang="zh-CN" altLang="en-US" dirty="0" smtClean="0"/>
              <a:t>有几种方法可以防止父级边框塌陷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点评作业的提交情况和共性问题</a:t>
            </a:r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-11028" y="4005064"/>
            <a:ext cx="1497897" cy="400110"/>
            <a:chOff x="1004978" y="3857625"/>
            <a:chExt cx="1497897" cy="400110"/>
          </a:xfrm>
        </p:grpSpPr>
        <p:pic>
          <p:nvPicPr>
            <p:cNvPr id="9" name="Picture 6" descr="\\prdsoftlab\Softlab\034\05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4978" y="3927478"/>
              <a:ext cx="406395" cy="29527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 bwMode="auto">
            <a:xfrm>
              <a:off x="1285875" y="3857625"/>
              <a:ext cx="1217000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 smtClean="0">
                  <a:latin typeface="黑体" pitchFamily="49" charset="-122"/>
                  <a:ea typeface="黑体" pitchFamily="49" charset="-122"/>
                </a:rPr>
                <a:t>作业点评</a:t>
              </a:r>
              <a:endParaRPr lang="zh-CN" altLang="en-US" sz="2000" b="1" dirty="0"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7504" y="724634"/>
            <a:ext cx="1011983" cy="400110"/>
            <a:chOff x="1488315" y="3214686"/>
            <a:chExt cx="1011983" cy="400110"/>
          </a:xfrm>
        </p:grpSpPr>
        <p:pic>
          <p:nvPicPr>
            <p:cNvPr id="12" name="Picture 5" descr="\\prdsoftlab\Softlab\034\0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88315" y="3243722"/>
              <a:ext cx="442912" cy="321804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1799465" y="3214686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回顾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71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956376" y="285728"/>
            <a:ext cx="1008236" cy="523220"/>
          </a:xfrm>
        </p:spPr>
        <p:txBody>
          <a:bodyPr/>
          <a:lstStyle/>
          <a:p>
            <a:r>
              <a:rPr lang="zh-CN" altLang="en-US" smtClean="0"/>
              <a:t>小结</a:t>
            </a:r>
            <a:endParaRPr lang="zh-CN" altLang="en-US" dirty="0"/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网页中的元素都含有两个堆叠层级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未设置绝对定位时所处的环境</a:t>
            </a:r>
            <a:r>
              <a:rPr lang="zh-CN" altLang="en-US" dirty="0"/>
              <a:t>，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是</a:t>
            </a:r>
            <a:r>
              <a:rPr lang="en-US" altLang="zh-CN" dirty="0" smtClean="0"/>
              <a:t>0</a:t>
            </a:r>
            <a:endParaRPr lang="en-US" altLang="zh-CN" dirty="0"/>
          </a:p>
          <a:p>
            <a:pPr lvl="1"/>
            <a:r>
              <a:rPr lang="zh-CN" altLang="en-US" dirty="0" smtClean="0"/>
              <a:t>设置绝对定位时所处的堆叠环境，此时层的位置由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的值确定</a:t>
            </a:r>
            <a:endParaRPr lang="en-US" altLang="zh-CN" dirty="0" smtClean="0"/>
          </a:p>
          <a:p>
            <a:r>
              <a:rPr lang="zh-CN" altLang="en-US" dirty="0" smtClean="0"/>
              <a:t>改变设置绝对定位和没有设置绝对定位的层的上下堆叠顺序，只需调整绝对定位层的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值即可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30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3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5004048" y="285728"/>
            <a:ext cx="3960564" cy="523220"/>
          </a:xfrm>
        </p:spPr>
        <p:txBody>
          <a:bodyPr/>
          <a:lstStyle/>
          <a:p>
            <a:r>
              <a:rPr lang="zh-CN" altLang="en-US" smtClean="0"/>
              <a:t>学员操作</a:t>
            </a:r>
            <a:r>
              <a:rPr lang="en-US" altLang="zh-CN" smtClean="0"/>
              <a:t>—</a:t>
            </a:r>
            <a:r>
              <a:rPr lang="zh-CN" altLang="en-US" smtClean="0"/>
              <a:t>当当图书榜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8036218" cy="5143536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 smtClean="0"/>
              <a:t>页面右上角“</a:t>
            </a:r>
            <a:r>
              <a:rPr lang="en-US" altLang="zh-CN" dirty="0" smtClean="0"/>
              <a:t>3</a:t>
            </a:r>
            <a:r>
              <a:rPr lang="zh-CN" altLang="en-US" dirty="0" smtClean="0"/>
              <a:t>折疯抢”图片和图书列表中的“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2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3</a:t>
            </a:r>
            <a:r>
              <a:rPr lang="zh-CN" altLang="en-US" dirty="0" smtClean="0"/>
              <a:t>”图片均使用定位方式实现</a:t>
            </a:r>
          </a:p>
          <a:p>
            <a:pPr lvl="1"/>
            <a:r>
              <a:rPr lang="zh-CN" altLang="en-US" dirty="0" smtClean="0"/>
              <a:t>鼠标移至导航菜单上时出现下划线</a:t>
            </a:r>
          </a:p>
          <a:p>
            <a:pPr lvl="1"/>
            <a:r>
              <a:rPr lang="zh-CN" altLang="en-US" dirty="0" smtClean="0"/>
              <a:t>页面中英文体为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，中文字体为宋体，字体大小为</a:t>
            </a:r>
            <a:r>
              <a:rPr lang="en-US" altLang="zh-CN" dirty="0" smtClean="0"/>
              <a:t>12px</a:t>
            </a:r>
            <a:endParaRPr lang="zh-CN" altLang="en-US" dirty="0" smtClean="0"/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>
            <a:grpSpLocks/>
          </p:cNvGrpSpPr>
          <p:nvPr/>
        </p:nvGrpSpPr>
        <p:grpSpPr bwMode="auto">
          <a:xfrm>
            <a:off x="293811" y="6143624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62396" y="5187962"/>
              <a:ext cx="2220928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</a:p>
          </p:txBody>
        </p:sp>
      </p:grpSp>
      <p:pic>
        <p:nvPicPr>
          <p:cNvPr id="10242" name="Picture 2" descr="C:\Users\yaling.he\Desktop\Chapter08 截图\Chapter08 截图\图8.30　当当图书榜页面效果图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501008"/>
            <a:ext cx="4470957" cy="32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31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55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32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7958168" y="274638"/>
            <a:ext cx="971550" cy="582612"/>
          </a:xfrm>
        </p:spPr>
        <p:txBody>
          <a:bodyPr/>
          <a:lstStyle/>
          <a:p>
            <a:pPr eaLnBrk="1" hangingPunct="1"/>
            <a:r>
              <a:rPr dirty="0" smtClean="0">
                <a:solidFill>
                  <a:srgbClr val="121F55"/>
                </a:solidFill>
              </a:rPr>
              <a:t>总结</a:t>
            </a: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2149475" y="1951389"/>
            <a:ext cx="638296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微软雅黑" pitchFamily="34" charset="-122"/>
                <a:cs typeface="Arial" charset="0"/>
              </a:rPr>
              <a:t> </a:t>
            </a:r>
            <a:r>
              <a:rPr lang="zh-CN" altLang="en-US" sz="2000" b="1" dirty="0" smtClean="0">
                <a:ea typeface="微软雅黑" pitchFamily="34" charset="-122"/>
                <a:cs typeface="Arial" charset="0"/>
              </a:rPr>
              <a:t>定位属性</a:t>
            </a:r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2000" b="1" dirty="0">
                <a:ea typeface="微软雅黑" pitchFamily="34" charset="-122"/>
                <a:cs typeface="Arial" charset="0"/>
              </a:rPr>
              <a:t>z-index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属性设置定位元素的堆叠顺序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2000" b="1" dirty="0" err="1" smtClean="0">
                <a:ea typeface="微软雅黑" pitchFamily="34" charset="-122"/>
                <a:cs typeface="Arial" charset="0"/>
              </a:rPr>
              <a:t>opacity:x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或</a:t>
            </a:r>
            <a:r>
              <a:rPr lang="en-US" altLang="zh-CN" sz="2000" b="1" dirty="0" err="1">
                <a:ea typeface="微软雅黑" pitchFamily="34" charset="-122"/>
                <a:cs typeface="Arial" charset="0"/>
              </a:rPr>
              <a:t>filter:alpha</a:t>
            </a:r>
            <a:r>
              <a:rPr lang="en-US" altLang="zh-CN" sz="2000" b="1" dirty="0">
                <a:ea typeface="微软雅黑" pitchFamily="34" charset="-122"/>
                <a:cs typeface="Arial" charset="0"/>
              </a:rPr>
              <a:t>(opacity=x)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方式设定网页元素的透明度</a:t>
            </a:r>
          </a:p>
        </p:txBody>
      </p:sp>
      <p:sp>
        <p:nvSpPr>
          <p:cNvPr id="70661" name="TextBox 11"/>
          <p:cNvSpPr txBox="1">
            <a:spLocks noChangeArrowheads="1"/>
          </p:cNvSpPr>
          <p:nvPr/>
        </p:nvSpPr>
        <p:spPr bwMode="auto">
          <a:xfrm>
            <a:off x="3634186" y="1304437"/>
            <a:ext cx="108012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static</a:t>
            </a:r>
          </a:p>
          <a:p>
            <a:pPr eaLnBrk="1" hangingPunct="1"/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relative</a:t>
            </a: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a</a:t>
            </a:r>
            <a:r>
              <a:rPr lang="en-US" altLang="zh-CN" sz="16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bsolute</a:t>
            </a: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fixed</a:t>
            </a:r>
            <a:endParaRPr lang="en-US" altLang="zh-CN" sz="1600" b="1" dirty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endParaRPr lang="zh-CN" altLang="en-US" sz="1600" b="1" dirty="0">
              <a:solidFill>
                <a:srgbClr val="C00000"/>
              </a:solidFill>
              <a:ea typeface="微软雅黑" pitchFamily="34" charset="-122"/>
              <a:cs typeface="Arial" charset="0"/>
            </a:endParaRPr>
          </a:p>
        </p:txBody>
      </p:sp>
      <p:sp>
        <p:nvSpPr>
          <p:cNvPr id="70663" name="AutoShape 3"/>
          <p:cNvSpPr>
            <a:spLocks/>
          </p:cNvSpPr>
          <p:nvPr/>
        </p:nvSpPr>
        <p:spPr bwMode="auto">
          <a:xfrm>
            <a:off x="3419873" y="1448134"/>
            <a:ext cx="223434" cy="2347097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0" y="3395121"/>
            <a:ext cx="18367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ea typeface="微软雅黑" pitchFamily="34" charset="-122"/>
                <a:cs typeface="Arial" charset="0"/>
              </a:rPr>
              <a:t>定位网页元素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70665" name="AutoShape 3"/>
          <p:cNvSpPr>
            <a:spLocks/>
          </p:cNvSpPr>
          <p:nvPr/>
        </p:nvSpPr>
        <p:spPr bwMode="auto">
          <a:xfrm>
            <a:off x="1836738" y="2068864"/>
            <a:ext cx="178593" cy="3052624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2" name="AutoShape 3"/>
          <p:cNvSpPr>
            <a:spLocks/>
          </p:cNvSpPr>
          <p:nvPr/>
        </p:nvSpPr>
        <p:spPr bwMode="auto">
          <a:xfrm>
            <a:off x="4535141" y="1556792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4721420" y="1572770"/>
            <a:ext cx="21548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相对定位的特性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相对定位的使用场景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</p:txBody>
      </p:sp>
      <p:sp>
        <p:nvSpPr>
          <p:cNvPr id="14" name="AutoShape 3"/>
          <p:cNvSpPr>
            <a:spLocks/>
          </p:cNvSpPr>
          <p:nvPr/>
        </p:nvSpPr>
        <p:spPr bwMode="auto">
          <a:xfrm>
            <a:off x="4572000" y="2348880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4758279" y="2397957"/>
            <a:ext cx="21548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绝对定位的特性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绝对</a:t>
            </a:r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定位的使用场景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4572000" y="3206219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4758279" y="3190045"/>
            <a:ext cx="21548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固定</a:t>
            </a:r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定位的特性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固定</a:t>
            </a:r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定位的使用场景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33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>
          <a:xfrm>
            <a:off x="6443663" y="285750"/>
            <a:ext cx="2520950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相关学习资源</a:t>
            </a:r>
          </a:p>
        </p:txBody>
      </p:sp>
      <p:sp>
        <p:nvSpPr>
          <p:cNvPr id="9" name="矩形 8"/>
          <p:cNvSpPr/>
          <p:nvPr/>
        </p:nvSpPr>
        <p:spPr>
          <a:xfrm>
            <a:off x="2269332" y="3432175"/>
            <a:ext cx="4912766" cy="571500"/>
          </a:xfrm>
          <a:prstGeom prst="rect">
            <a:avLst/>
          </a:prstGeom>
          <a:solidFill>
            <a:schemeClr val="bg1"/>
          </a:solidFill>
          <a:ln cap="sq" cmpd="dbl">
            <a:solidFill>
              <a:srgbClr val="0070C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F3D3B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200" b="1" dirty="0">
                <a:solidFill>
                  <a:srgbClr val="0F3D3B"/>
                </a:solidFill>
                <a:latin typeface="微软雅黑" pitchFamily="34" charset="-122"/>
                <a:ea typeface="微软雅黑" pitchFamily="34" charset="-122"/>
              </a:rPr>
              <a:t>学习平台</a:t>
            </a:r>
          </a:p>
        </p:txBody>
      </p:sp>
      <p:sp>
        <p:nvSpPr>
          <p:cNvPr id="10" name="矩形 9"/>
          <p:cNvSpPr/>
          <p:nvPr/>
        </p:nvSpPr>
        <p:spPr>
          <a:xfrm>
            <a:off x="2395538" y="2276475"/>
            <a:ext cx="4696742" cy="571500"/>
          </a:xfrm>
          <a:prstGeom prst="rect">
            <a:avLst/>
          </a:prstGeom>
          <a:solidFill>
            <a:schemeClr val="bg1"/>
          </a:solidFill>
          <a:ln cap="sq" cmpd="dbl">
            <a:solidFill>
              <a:srgbClr val="0070C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F3D3B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2200" b="1" dirty="0">
                <a:solidFill>
                  <a:srgbClr val="0F3D3B"/>
                </a:solidFill>
                <a:latin typeface="微软雅黑" pitchFamily="34" charset="-122"/>
                <a:ea typeface="微软雅黑" pitchFamily="34" charset="-122"/>
              </a:rPr>
              <a:t>学生用书</a:t>
            </a:r>
          </a:p>
        </p:txBody>
      </p:sp>
      <p:sp>
        <p:nvSpPr>
          <p:cNvPr id="14" name="矩形 13"/>
          <p:cNvSpPr/>
          <p:nvPr/>
        </p:nvSpPr>
        <p:spPr>
          <a:xfrm>
            <a:off x="2393950" y="2848253"/>
            <a:ext cx="4698330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742950" lvl="1" indent="-285750" algn="ctr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语言和</a:t>
            </a:r>
            <a:r>
              <a:rPr lang="en-US" altLang="zh-CN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开发商业站点</a:t>
            </a:r>
            <a:r>
              <a:rPr lang="en-US" altLang="zh-CN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》</a:t>
            </a:r>
            <a:endParaRPr lang="en-US" altLang="zh-CN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67744" y="4003953"/>
            <a:ext cx="4914354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285750" indent="-285750" algn="ctr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“使用</a:t>
            </a:r>
            <a:r>
              <a:rPr lang="en-US" altLang="zh-CN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语言和</a:t>
            </a:r>
            <a:r>
              <a:rPr lang="en-US" altLang="zh-CN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开发商业站点”课程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34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21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2360" y="285728"/>
            <a:ext cx="1152252" cy="523220"/>
          </a:xfrm>
        </p:spPr>
        <p:txBody>
          <a:bodyPr/>
          <a:lstStyle/>
          <a:p>
            <a:r>
              <a:rPr lang="zh-CN" altLang="en-US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课后作业</a:t>
            </a:r>
            <a:endParaRPr lang="en-US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教员备课时根据班级情况在此添加内容，应区分必做、选做内容，以满足不同层次学员的需求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zh-CN" altLang="en-US" dirty="0" smtClean="0"/>
          </a:p>
          <a:p>
            <a:pPr lvl="0"/>
            <a:r>
              <a:rPr lang="zh-CN" altLang="en-US" dirty="0" smtClean="0"/>
              <a:t>预习作业</a:t>
            </a:r>
            <a:endParaRPr lang="en-US" altLang="zh-CN" dirty="0" smtClean="0"/>
          </a:p>
          <a:p>
            <a:pPr lvl="1"/>
            <a:r>
              <a:rPr lang="zh-CN" altLang="en-US" dirty="0"/>
              <a:t>预习下一章学生用书，完成预习作业</a:t>
            </a:r>
          </a:p>
          <a:p>
            <a:pPr lvl="2"/>
            <a:r>
              <a:rPr lang="zh-CN" altLang="en-US" dirty="0"/>
              <a:t>使用</a:t>
            </a:r>
            <a:r>
              <a:rPr lang="en-US" altLang="zh-CN" dirty="0"/>
              <a:t>CSS3</a:t>
            </a:r>
            <a:r>
              <a:rPr lang="zh-CN" altLang="en-US" dirty="0"/>
              <a:t>中</a:t>
            </a:r>
            <a:r>
              <a:rPr lang="en-US" altLang="zh-CN" dirty="0"/>
              <a:t>2D</a:t>
            </a:r>
            <a:r>
              <a:rPr lang="zh-CN" altLang="en-US" dirty="0"/>
              <a:t>变形分别可以操作元素的哪些效果？</a:t>
            </a:r>
          </a:p>
          <a:p>
            <a:pPr lvl="2"/>
            <a:r>
              <a:rPr lang="zh-CN" altLang="en-US" dirty="0" smtClean="0"/>
              <a:t>要</a:t>
            </a:r>
            <a:r>
              <a:rPr lang="zh-CN" altLang="en-US" dirty="0"/>
              <a:t>使用</a:t>
            </a:r>
            <a:r>
              <a:rPr lang="en-US" altLang="zh-CN" dirty="0"/>
              <a:t>CSS3</a:t>
            </a:r>
            <a:r>
              <a:rPr lang="zh-CN" altLang="en-US" dirty="0"/>
              <a:t>过渡，有哪些触发方式？</a:t>
            </a:r>
          </a:p>
          <a:p>
            <a:pPr lvl="2"/>
            <a:r>
              <a:rPr lang="zh-CN" altLang="en-US" dirty="0" smtClean="0"/>
              <a:t>使用</a:t>
            </a:r>
            <a:r>
              <a:rPr lang="en-US" altLang="zh-CN" dirty="0"/>
              <a:t>CSS3</a:t>
            </a:r>
            <a:r>
              <a:rPr lang="zh-CN" altLang="en-US" dirty="0"/>
              <a:t>动画属性实现动画的步骤是什么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2"/>
            <a:r>
              <a:rPr lang="en-US" altLang="zh-CN" dirty="0"/>
              <a:t>CSS3</a:t>
            </a:r>
            <a:r>
              <a:rPr lang="zh-CN" altLang="en-US" dirty="0" smtClean="0"/>
              <a:t>过渡和</a:t>
            </a:r>
            <a:r>
              <a:rPr lang="en-US" altLang="zh-CN" dirty="0"/>
              <a:t>CSS3</a:t>
            </a:r>
            <a:r>
              <a:rPr lang="zh-CN" altLang="en-US" dirty="0" smtClean="0"/>
              <a:t>动画制作的动画有什么区别？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35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4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6" descr="s1--面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图片 21" descr="教育改变生活毛笔字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2163763"/>
            <a:ext cx="6535738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图片 11" descr="彩色1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28613"/>
            <a:ext cx="1785937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5857875" y="6000750"/>
            <a:ext cx="2492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ACCP8.0</a:t>
            </a:r>
          </a:p>
          <a:p>
            <a:pPr eaLnBrk="1" hangingPunct="1">
              <a:lnSpc>
                <a:spcPts val="1500"/>
              </a:lnSpc>
            </a:pPr>
            <a:r>
              <a:rPr lang="zh-CN" altLang="en-US" sz="1000" b="1">
                <a:latin typeface="微软雅黑" pitchFamily="34" charset="-122"/>
                <a:ea typeface="微软雅黑" pitchFamily="34" charset="-122"/>
              </a:rPr>
              <a:t>职业教育研究院</a:t>
            </a:r>
            <a:endParaRPr lang="en-US" altLang="zh-CN" sz="1000" b="1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1500"/>
              </a:lnSpc>
            </a:pPr>
            <a:r>
              <a:rPr lang="zh-CN" altLang="en-US" sz="1000" b="1">
                <a:latin typeface="微软雅黑" pitchFamily="34" charset="-122"/>
                <a:ea typeface="微软雅黑" pitchFamily="34" charset="-122"/>
              </a:rPr>
              <a:t>北京阿博泰克北大青鸟信息技术有限公司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36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>
          <a:xfrm>
            <a:off x="7236296" y="285728"/>
            <a:ext cx="1728316" cy="523220"/>
          </a:xfrm>
        </p:spPr>
        <p:txBody>
          <a:bodyPr/>
          <a:lstStyle/>
          <a:p>
            <a:r>
              <a:rPr lang="zh-CN" altLang="en-US" smtClean="0"/>
              <a:t>本章任务</a:t>
            </a:r>
            <a:endParaRPr lang="zh-CN" altLang="en-US" dirty="0" smtClean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制作</a:t>
            </a:r>
            <a:r>
              <a:rPr lang="zh-CN" altLang="en-US" dirty="0"/>
              <a:t>带按钮的轮播广告</a:t>
            </a:r>
          </a:p>
          <a:p>
            <a:r>
              <a:rPr lang="zh-CN" altLang="en-US" dirty="0" smtClean="0"/>
              <a:t>制作</a:t>
            </a:r>
            <a:r>
              <a:rPr lang="zh-CN" altLang="en-US" dirty="0"/>
              <a:t>奖多多安全购彩页面</a:t>
            </a:r>
          </a:p>
          <a:p>
            <a:r>
              <a:rPr lang="zh-CN" altLang="en-US" dirty="0" smtClean="0"/>
              <a:t>制作</a:t>
            </a:r>
            <a:r>
              <a:rPr lang="zh-CN" altLang="en-US" dirty="0"/>
              <a:t>当当图书榜页面</a:t>
            </a:r>
          </a:p>
          <a:p>
            <a:r>
              <a:rPr lang="zh-CN" altLang="en-US" dirty="0" smtClean="0"/>
              <a:t>制作</a:t>
            </a:r>
            <a:r>
              <a:rPr lang="zh-CN" altLang="en-US" dirty="0"/>
              <a:t>美食今日推荐</a:t>
            </a:r>
          </a:p>
        </p:txBody>
      </p:sp>
      <p:pic>
        <p:nvPicPr>
          <p:cNvPr id="1026" name="Picture 2" descr="C:\Users\yaling.he\Desktop\Chapter08 截图\Chapter08 截图\图8.24　带按钮的图片横幅广告效果图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44" y="1080570"/>
            <a:ext cx="3924944" cy="218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25　奖多多安全购彩页面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5" y="3452243"/>
            <a:ext cx="3354668" cy="210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aling.he\Desktop\Chapter08 截图\Chapter08 截图\图8.30　当当图书榜页面效果图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452243"/>
            <a:ext cx="2809896" cy="20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aling.he\Desktop\Chapter08 截图\Chapter08 截图\图8.31　美食今日推荐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412456"/>
            <a:ext cx="1571327" cy="229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4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60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7287179" y="285728"/>
            <a:ext cx="1677433" cy="523220"/>
          </a:xfrm>
        </p:spPr>
        <p:txBody>
          <a:bodyPr/>
          <a:lstStyle/>
          <a:p>
            <a:r>
              <a:rPr lang="zh-CN" altLang="en-US" smtClean="0"/>
              <a:t>本章目标</a:t>
            </a:r>
            <a:endParaRPr lang="zh-CN" altLang="en-US" dirty="0" smtClean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会使用</a:t>
            </a:r>
            <a:r>
              <a:rPr lang="en-US" altLang="zh-CN" smtClean="0"/>
              <a:t>position</a:t>
            </a:r>
            <a:r>
              <a:rPr lang="zh-CN" altLang="en-US" smtClean="0"/>
              <a:t>定位网页元素</a:t>
            </a:r>
          </a:p>
          <a:p>
            <a:r>
              <a:rPr lang="zh-CN" altLang="en-US" smtClean="0"/>
              <a:t>会使用</a:t>
            </a:r>
            <a:r>
              <a:rPr lang="en-US" altLang="zh-CN" smtClean="0"/>
              <a:t>z-index</a:t>
            </a:r>
            <a:r>
              <a:rPr lang="zh-CN" altLang="en-US" smtClean="0"/>
              <a:t>属性调整定位元素的堆叠次序</a:t>
            </a:r>
            <a:endParaRPr lang="zh-CN" altLang="en-US" dirty="0" smtClean="0"/>
          </a:p>
        </p:txBody>
      </p:sp>
      <p:pic>
        <p:nvPicPr>
          <p:cNvPr id="11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5440" y="961693"/>
            <a:ext cx="643477" cy="648334"/>
          </a:xfrm>
          <a:prstGeom prst="rect">
            <a:avLst/>
          </a:prstGeom>
          <a:noFill/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8384" y="1583749"/>
            <a:ext cx="714380" cy="719772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5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91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5436096" y="285728"/>
            <a:ext cx="3528516" cy="523220"/>
          </a:xfrm>
        </p:spPr>
        <p:txBody>
          <a:bodyPr/>
          <a:lstStyle/>
          <a:p>
            <a:r>
              <a:rPr lang="zh-CN" altLang="en-US" dirty="0"/>
              <a:t>定位在网页中的应用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1028" name="Picture 4" descr="C:\Users\yaling.he\Desktop\Chapter08 截图\Chapter08 截图\图8.1　下拉列表菜单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92975"/>
            <a:ext cx="7599308" cy="280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4555230" y="929170"/>
            <a:ext cx="1485239" cy="560463"/>
          </a:xfrm>
          <a:prstGeom prst="borderCallout1">
            <a:avLst>
              <a:gd name="adj1" fmla="val 130768"/>
              <a:gd name="adj2" fmla="val -54215"/>
              <a:gd name="adj3" fmla="val 51239"/>
              <a:gd name="adj4" fmla="val 222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下拉菜单</a:t>
            </a:r>
          </a:p>
        </p:txBody>
      </p:sp>
      <p:pic>
        <p:nvPicPr>
          <p:cNvPr id="1026" name="Picture 2" descr="C:\Users\yaling.he\Desktop\Chapter08 截图\Chapter08 截图\图8.2　固定导航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60280"/>
            <a:ext cx="6691117" cy="38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3　鼠标移入弹出消息框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61" y="1983073"/>
            <a:ext cx="6322344" cy="374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线形标注 1 14"/>
          <p:cNvSpPr/>
          <p:nvPr/>
        </p:nvSpPr>
        <p:spPr bwMode="auto">
          <a:xfrm flipH="1">
            <a:off x="784324" y="929170"/>
            <a:ext cx="1627435" cy="1002613"/>
          </a:xfrm>
          <a:prstGeom prst="borderCallout1">
            <a:avLst>
              <a:gd name="adj1" fmla="val 262390"/>
              <a:gd name="adj2" fmla="val 36303"/>
              <a:gd name="adj3" fmla="val 106389"/>
              <a:gd name="adj4" fmla="val 5165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不随滚动条移动的固定导航</a:t>
            </a:r>
          </a:p>
        </p:txBody>
      </p:sp>
      <p:sp>
        <p:nvSpPr>
          <p:cNvPr id="16" name="线形标注 1 15"/>
          <p:cNvSpPr/>
          <p:nvPr/>
        </p:nvSpPr>
        <p:spPr bwMode="auto">
          <a:xfrm flipH="1">
            <a:off x="467543" y="4005064"/>
            <a:ext cx="1584176" cy="992511"/>
          </a:xfrm>
          <a:prstGeom prst="borderCallout1">
            <a:avLst>
              <a:gd name="adj1" fmla="val 89406"/>
              <a:gd name="adj2" fmla="val -89767"/>
              <a:gd name="adj3" fmla="val 51239"/>
              <a:gd name="adj4" fmla="val 222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鼠标移入弹出的消息框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6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2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7884368" y="285728"/>
            <a:ext cx="1080244" cy="523220"/>
          </a:xfrm>
        </p:spPr>
        <p:txBody>
          <a:bodyPr/>
          <a:lstStyle/>
          <a:p>
            <a:r>
              <a:rPr lang="zh-CN" altLang="en-US" smtClean="0"/>
              <a:t>定位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position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</a:t>
            </a:r>
            <a:r>
              <a:rPr lang="zh-CN" altLang="en-US" dirty="0" smtClean="0"/>
              <a:t>：默认值，没有定位</a:t>
            </a:r>
          </a:p>
          <a:p>
            <a:pPr lvl="1"/>
            <a:r>
              <a:rPr lang="en-US" altLang="zh-CN" dirty="0" smtClean="0"/>
              <a:t>relative</a:t>
            </a:r>
            <a:r>
              <a:rPr lang="zh-CN" altLang="en-US" dirty="0" smtClean="0"/>
              <a:t>：相对定位</a:t>
            </a:r>
          </a:p>
          <a:p>
            <a:pPr lvl="1"/>
            <a:r>
              <a:rPr lang="en-US" altLang="zh-CN" dirty="0" smtClean="0"/>
              <a:t>absolute</a:t>
            </a:r>
            <a:r>
              <a:rPr lang="zh-CN" altLang="en-US" dirty="0" smtClean="0"/>
              <a:t>：绝对定位</a:t>
            </a:r>
          </a:p>
          <a:p>
            <a:pPr lvl="1"/>
            <a:r>
              <a:rPr lang="en-US" altLang="zh-CN" dirty="0" smtClean="0"/>
              <a:t>fixed</a:t>
            </a:r>
            <a:r>
              <a:rPr lang="zh-CN" altLang="en-US" dirty="0" smtClean="0"/>
              <a:t>：固定定位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7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6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948264" y="285728"/>
            <a:ext cx="2016348" cy="523220"/>
          </a:xfrm>
        </p:spPr>
        <p:txBody>
          <a:bodyPr/>
          <a:lstStyle/>
          <a:p>
            <a:r>
              <a:rPr lang="en-US" altLang="zh-CN" dirty="0" smtClean="0"/>
              <a:t>static</a:t>
            </a:r>
            <a:r>
              <a:rPr lang="zh-CN" altLang="en-US" dirty="0" smtClean="0"/>
              <a:t>定位</a:t>
            </a:r>
            <a:endParaRPr lang="en-US" altLang="zh-CN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static</a:t>
            </a:r>
            <a:r>
              <a:rPr lang="zh-CN" altLang="en-US" dirty="0" smtClean="0"/>
              <a:t>属性值</a:t>
            </a:r>
            <a:endParaRPr lang="en-US" altLang="zh-CN" dirty="0" smtClean="0"/>
          </a:p>
        </p:txBody>
      </p:sp>
      <p:pic>
        <p:nvPicPr>
          <p:cNvPr id="2050" name="Picture 2" descr="C:\Users\yaling.he\Desktop\Chapter08 截图\Chapter08 截图\图8.4　没有设置定位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01" y="2132856"/>
            <a:ext cx="4830041" cy="283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线形标注 1 28"/>
          <p:cNvSpPr/>
          <p:nvPr/>
        </p:nvSpPr>
        <p:spPr bwMode="auto">
          <a:xfrm flipH="1">
            <a:off x="6372200" y="2205092"/>
            <a:ext cx="1928826" cy="928694"/>
          </a:xfrm>
          <a:prstGeom prst="borderCallout1">
            <a:avLst>
              <a:gd name="adj1" fmla="val 110602"/>
              <a:gd name="adj2" fmla="val 46288"/>
              <a:gd name="adj3" fmla="val 180208"/>
              <a:gd name="adj4" fmla="val 126422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没有定位，以标准流方式显示</a:t>
            </a:r>
          </a:p>
        </p:txBody>
      </p:sp>
      <p:grpSp>
        <p:nvGrpSpPr>
          <p:cNvPr id="14" name="组合 14"/>
          <p:cNvGrpSpPr>
            <a:grpSpLocks/>
          </p:cNvGrpSpPr>
          <p:nvPr/>
        </p:nvGrpSpPr>
        <p:grpSpPr bwMode="auto">
          <a:xfrm>
            <a:off x="2107421" y="6024711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8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 bwMode="auto">
            <a:xfrm>
              <a:off x="4289326" y="5187962"/>
              <a:ext cx="2941852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static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定位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8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5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7092098" y="285728"/>
            <a:ext cx="1872514" cy="523220"/>
          </a:xfrm>
        </p:spPr>
        <p:txBody>
          <a:bodyPr/>
          <a:lstStyle/>
          <a:p>
            <a:r>
              <a:rPr lang="zh-CN" altLang="en-US" smtClean="0"/>
              <a:t>相对定位</a:t>
            </a:r>
            <a:endParaRPr lang="zh-CN" altLang="en-US" dirty="0" smtClean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relative</a:t>
            </a:r>
            <a:r>
              <a:rPr lang="zh-CN" altLang="en-US" dirty="0" smtClean="0"/>
              <a:t>属性值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相对自身原来位置进行偏移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偏移设置：</a:t>
            </a:r>
            <a:r>
              <a:rPr lang="en-US" altLang="zh-CN" dirty="0" smtClean="0"/>
              <a:t>top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bottom</a:t>
            </a:r>
            <a:endParaRPr lang="zh-CN" altLang="en-US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142844" y="3143248"/>
            <a:ext cx="1000132" cy="414475"/>
            <a:chOff x="1000100" y="2528843"/>
            <a:chExt cx="1000132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1214415" y="3214686"/>
            <a:ext cx="4000528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#first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background-color:#FC9;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#B55A00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top:-20px;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left:20px;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0" name="直接箭头连接符 19"/>
          <p:cNvCxnSpPr>
            <a:stCxn id="18" idx="3"/>
          </p:cNvCxnSpPr>
          <p:nvPr/>
        </p:nvCxnSpPr>
        <p:spPr>
          <a:xfrm>
            <a:off x="5214943" y="4521198"/>
            <a:ext cx="428627" cy="4993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1214414" y="3214686"/>
            <a:ext cx="4000528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#third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background-color:#C5DECC;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#395E4F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right:20px;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bottom:30px;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7" name="直接箭头连接符 26"/>
          <p:cNvCxnSpPr>
            <a:stCxn id="26" idx="3"/>
          </p:cNvCxnSpPr>
          <p:nvPr/>
        </p:nvCxnSpPr>
        <p:spPr>
          <a:xfrm flipV="1">
            <a:off x="5214942" y="4505563"/>
            <a:ext cx="428627" cy="1563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组合 14"/>
          <p:cNvGrpSpPr>
            <a:grpSpLocks/>
          </p:cNvGrpSpPr>
          <p:nvPr/>
        </p:nvGrpSpPr>
        <p:grpSpPr bwMode="auto">
          <a:xfrm>
            <a:off x="2267744" y="6096719"/>
            <a:ext cx="4572000" cy="428625"/>
            <a:chOff x="3143240" y="5143512"/>
            <a:chExt cx="4572032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4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4194748" y="5187962"/>
              <a:ext cx="3131007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relative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定位</a:t>
              </a:r>
            </a:p>
          </p:txBody>
        </p:sp>
      </p:grpSp>
      <p:pic>
        <p:nvPicPr>
          <p:cNvPr id="3074" name="Picture 2" descr="C:\Users\yaling.he\Desktop\Chapter08 截图\Chapter08 截图\图8.5　第一个盒子向上向右偏移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389" y="3593651"/>
            <a:ext cx="2833986" cy="18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yaling.he\Desktop\Chapter08 截图\Chapter08 截图\图8.7　第三个盒子向上向左偏移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79" y="3593651"/>
            <a:ext cx="3122218" cy="2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9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69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6" grpId="0" animBg="1"/>
    </p:bldLst>
  </p:timing>
</p:sld>
</file>

<file path=ppt/theme/theme1.xml><?xml version="1.0" encoding="utf-8"?>
<a:theme xmlns:a="http://schemas.openxmlformats.org/drawingml/2006/main" name="模板">
  <a:themeElements>
    <a:clrScheme name="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cmpd="sng">
          <a:solidFill>
            <a:schemeClr val="accent5">
              <a:lumMod val="50000"/>
            </a:schemeClr>
          </a:solidFill>
          <a:headEnd type="none"/>
          <a:tailEnd type="triangle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flood" dir="t">
            <a:rot lat="0" lon="0" rev="5400000"/>
          </a:lightRig>
        </a:scene3d>
        <a:sp3d prstMaterial="dkEdge">
          <a:bevelT w="0" h="0"/>
          <a:contourClr>
            <a:schemeClr val="accent1">
              <a:satMod val="110000"/>
            </a:schemeClr>
          </a:contourClr>
        </a:sp3d>
      </a:spPr>
      <a:bodyPr/>
      <a:lstStyle>
        <a:defPPr>
          <a:defRPr/>
        </a:defPPr>
      </a:lstStyle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7327</TotalTime>
  <Words>1943</Words>
  <Application>Microsoft Office PowerPoint</Application>
  <PresentationFormat>全屏显示(4:3)</PresentationFormat>
  <Paragraphs>408</Paragraphs>
  <Slides>36</Slides>
  <Notes>32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模板</vt:lpstr>
      <vt:lpstr>第八章 定位网页元素</vt:lpstr>
      <vt:lpstr>预习检查</vt:lpstr>
      <vt:lpstr>回顾与作业点评</vt:lpstr>
      <vt:lpstr>本章任务</vt:lpstr>
      <vt:lpstr>本章目标</vt:lpstr>
      <vt:lpstr>定位在网页中的应用</vt:lpstr>
      <vt:lpstr>定位</vt:lpstr>
      <vt:lpstr>static定位</vt:lpstr>
      <vt:lpstr>相对定位</vt:lpstr>
      <vt:lpstr>偏移量方向</vt:lpstr>
      <vt:lpstr>相对定位元素的规律</vt:lpstr>
      <vt:lpstr>浮动元素设置相对定位</vt:lpstr>
      <vt:lpstr>学员操作—制作花样链接卡</vt:lpstr>
      <vt:lpstr>共性问题集中讲解</vt:lpstr>
      <vt:lpstr>绝对定位</vt:lpstr>
      <vt:lpstr>绝对定位小结</vt:lpstr>
      <vt:lpstr>绝对定位不设置偏移量</vt:lpstr>
      <vt:lpstr>学员操作—带按钮的轮播广告2-1</vt:lpstr>
      <vt:lpstr>学员操作—带按钮的轮播广告2-2</vt:lpstr>
      <vt:lpstr>共性问题集中讲解</vt:lpstr>
      <vt:lpstr>固定定位2-1</vt:lpstr>
      <vt:lpstr>固定定位2-2</vt:lpstr>
      <vt:lpstr>定位小结3-1</vt:lpstr>
      <vt:lpstr>定位小结3-2</vt:lpstr>
      <vt:lpstr>定位小结3-3</vt:lpstr>
      <vt:lpstr>学员操作—制作奖多多安全购彩页面</vt:lpstr>
      <vt:lpstr>共性问题集中讲解</vt:lpstr>
      <vt:lpstr>z-index属性</vt:lpstr>
      <vt:lpstr>网页元素透明度</vt:lpstr>
      <vt:lpstr>小结</vt:lpstr>
      <vt:lpstr>学员操作—当当图书榜</vt:lpstr>
      <vt:lpstr>共性问题集中讲解</vt:lpstr>
      <vt:lpstr>总结</vt:lpstr>
      <vt:lpstr>相关学习资源</vt:lpstr>
      <vt:lpstr>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yaling.he(何娅玲)</cp:lastModifiedBy>
  <cp:revision>1081</cp:revision>
  <dcterms:created xsi:type="dcterms:W3CDTF">2006-03-08T06:55:38Z</dcterms:created>
  <dcterms:modified xsi:type="dcterms:W3CDTF">2017-01-13T05:31:17Z</dcterms:modified>
</cp:coreProperties>
</file>